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309" r:id="rId2"/>
    <p:sldId id="310" r:id="rId3"/>
    <p:sldId id="311" r:id="rId4"/>
    <p:sldId id="331" r:id="rId5"/>
    <p:sldId id="314" r:id="rId6"/>
    <p:sldId id="317" r:id="rId7"/>
    <p:sldId id="316" r:id="rId8"/>
    <p:sldId id="318" r:id="rId9"/>
    <p:sldId id="322" r:id="rId10"/>
    <p:sldId id="323" r:id="rId11"/>
    <p:sldId id="324" r:id="rId12"/>
    <p:sldId id="325" r:id="rId13"/>
    <p:sldId id="328" r:id="rId14"/>
    <p:sldId id="327" r:id="rId15"/>
    <p:sldId id="330" r:id="rId16"/>
  </p:sldIdLst>
  <p:sldSz cx="10287000" cy="6858000" type="35mm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FF"/>
    <a:srgbClr val="FFFFFF"/>
    <a:srgbClr val="FF0000"/>
    <a:srgbClr val="FF9900"/>
    <a:srgbClr val="000066"/>
    <a:srgbClr val="0033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75" d="100"/>
          <a:sy n="75" d="100"/>
        </p:scale>
        <p:origin x="-1397" y="-49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19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  <c:spPr>
        <a:solidFill>
          <a:schemeClr val="bg1">
            <a:lumMod val="50000"/>
          </a:schemeClr>
        </a:solidFill>
      </c:spPr>
    </c:sideWall>
    <c:backWall>
      <c:thickness val="0"/>
      <c:spPr>
        <a:solidFill>
          <a:schemeClr val="bg1">
            <a:lumMod val="50000"/>
          </a:schemeClr>
        </a:solidFill>
      </c:spPr>
    </c:backWall>
    <c:plotArea>
      <c:layout>
        <c:manualLayout>
          <c:layoutTarget val="inner"/>
          <c:xMode val="edge"/>
          <c:yMode val="edge"/>
          <c:x val="9.7916571108223188E-2"/>
          <c:y val="3.8585634542161122E-2"/>
          <c:w val="0.90208342889177651"/>
          <c:h val="0.873327603415770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Early Season</c:v>
                </c:pt>
              </c:strCache>
            </c:strRef>
          </c:tx>
          <c:spPr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2700000" scaled="1"/>
              <a:tileRect/>
            </a:gradFill>
            <a:ln>
              <a:solidFill>
                <a:srgbClr val="FFFFFF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1 Wk Delay / Half Rate</c:v>
                </c:pt>
                <c:pt idx="1">
                  <c:v>2 Wk Delay / Zero Rate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9.4</c:v>
                </c:pt>
                <c:pt idx="1">
                  <c:v>18.7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Late Season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1 Wk Delay / Half Rate</c:v>
                </c:pt>
                <c:pt idx="1">
                  <c:v>2 Wk Delay / Zero Rate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1.6</c:v>
                </c:pt>
                <c:pt idx="1">
                  <c:v>12.5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1 Wk Delay / Half Rate</c:v>
                </c:pt>
                <c:pt idx="1">
                  <c:v>2 Wk Delay / Zero Rate</c:v>
                </c:pt>
              </c:strCache>
            </c:strRef>
          </c:cat>
          <c:val>
            <c:numRef>
              <c:f>Sheet1!$D$2:$D$3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081344"/>
        <c:axId val="127229952"/>
        <c:axId val="0"/>
      </c:bar3DChart>
      <c:catAx>
        <c:axId val="129081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en-US"/>
          </a:p>
        </c:txPr>
        <c:crossAx val="127229952"/>
        <c:crosses val="autoZero"/>
        <c:auto val="1"/>
        <c:lblAlgn val="ctr"/>
        <c:lblOffset val="100"/>
        <c:noMultiLvlLbl val="0"/>
      </c:catAx>
      <c:valAx>
        <c:axId val="127229952"/>
        <c:scaling>
          <c:orientation val="minMax"/>
          <c:max val="2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081344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  <c:spPr>
        <a:solidFill>
          <a:schemeClr val="bg1">
            <a:lumMod val="50000"/>
          </a:schemeClr>
        </a:solidFill>
      </c:spPr>
    </c:floor>
    <c:sideWall>
      <c:thickness val="0"/>
      <c:spPr>
        <a:solidFill>
          <a:schemeClr val="bg1">
            <a:lumMod val="50000"/>
          </a:schemeClr>
        </a:solidFill>
      </c:spPr>
    </c:sideWall>
    <c:backWall>
      <c:thickness val="0"/>
      <c:spPr>
        <a:solidFill>
          <a:schemeClr val="bg1">
            <a:lumMod val="5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Early Season</c:v>
                </c:pt>
              </c:strCache>
            </c:strRef>
          </c:tx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2700000" scaled="0"/>
            </a:gradFill>
            <a:ln>
              <a:solidFill>
                <a:srgbClr val="FFFFFF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1 Wk Delay / Half Rate</c:v>
                </c:pt>
                <c:pt idx="1">
                  <c:v>2 Wk Delay / Zero Rate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3.8</c:v>
                </c:pt>
                <c:pt idx="1">
                  <c:v>30.8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Late Season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FFFF"/>
              </a:solidFill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1 Wk Delay / Half Rate</c:v>
                </c:pt>
                <c:pt idx="1">
                  <c:v>2 Wk Delay / Zero Rate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9.1999999999999993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1 Wk Delay / Half Rate</c:v>
                </c:pt>
                <c:pt idx="1">
                  <c:v>2 Wk Delay / Zero Rate</c:v>
                </c:pt>
              </c:strCache>
            </c:strRef>
          </c:cat>
          <c:val>
            <c:numRef>
              <c:f>Sheet1!$D$2:$D$3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9081856"/>
        <c:axId val="127233408"/>
        <c:axId val="0"/>
      </c:bar3DChart>
      <c:catAx>
        <c:axId val="1290818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en-US"/>
          </a:p>
        </c:txPr>
        <c:crossAx val="127233408"/>
        <c:crosses val="autoZero"/>
        <c:auto val="1"/>
        <c:lblAlgn val="ctr"/>
        <c:lblOffset val="100"/>
        <c:noMultiLvlLbl val="0"/>
      </c:catAx>
      <c:valAx>
        <c:axId val="127233408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9081856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chemeClr val="bg2"/>
        </a:solidFill>
        <a:ln w="25400">
          <a:noFill/>
        </a:ln>
      </c:spPr>
    </c:sideWall>
    <c:backWall>
      <c:thickness val="0"/>
      <c:spPr>
        <a:solidFill>
          <a:schemeClr val="bg2"/>
        </a:solidFill>
      </c:spPr>
    </c:backWall>
    <c:plotArea>
      <c:layout>
        <c:manualLayout>
          <c:layoutTarget val="inner"/>
          <c:xMode val="edge"/>
          <c:yMode val="edge"/>
          <c:x val="9.1637010676156566E-2"/>
          <c:y val="2.8517110266159735E-2"/>
          <c:w val="0.73042704626334565"/>
          <c:h val="0.844106463878327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Ave Yield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tile tx="0" ty="0" sx="100000" sy="100000" flip="none" algn="tl"/>
            </a:blipFill>
            <a:ln w="12690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 w="12690">
                <a:solidFill>
                  <a:schemeClr val="tx1"/>
                </a:solidFill>
                <a:prstDash val="solid"/>
              </a:ln>
            </c:spPr>
          </c:dPt>
          <c:cat>
            <c:strRef>
              <c:f>Sheet1!$B$1:$E$1</c:f>
              <c:strCache>
                <c:ptCount val="4"/>
                <c:pt idx="0">
                  <c:v>C-NPTR</c:v>
                </c:pt>
                <c:pt idx="1">
                  <c:v>C-PTR</c:v>
                </c:pt>
                <c:pt idx="2">
                  <c:v>NC-NPTR</c:v>
                </c:pt>
                <c:pt idx="3">
                  <c:v>NC-PTR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1743</c:v>
                </c:pt>
                <c:pt idx="1">
                  <c:v>2222</c:v>
                </c:pt>
                <c:pt idx="2">
                  <c:v>2360</c:v>
                </c:pt>
                <c:pt idx="3">
                  <c:v>2356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29161728"/>
        <c:axId val="45321600"/>
        <c:axId val="0"/>
      </c:bar3DChart>
      <c:catAx>
        <c:axId val="129161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4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45321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321600"/>
        <c:scaling>
          <c:orientation val="minMax"/>
          <c:max val="2500"/>
          <c:min val="1500"/>
        </c:scaling>
        <c:delete val="0"/>
        <c:axPos val="l"/>
        <c:majorGridlines>
          <c:spPr>
            <a:ln w="3172">
              <a:solidFill>
                <a:schemeClr val="tx1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74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9161728"/>
        <c:crosses val="autoZero"/>
        <c:crossBetween val="between"/>
        <c:majorUnit val="250"/>
      </c:valAx>
      <c:spPr>
        <a:noFill/>
        <a:ln w="253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4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8" rIns="93315" bIns="4665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80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4" y="0"/>
            <a:ext cx="304323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8" rIns="93315" bIns="4665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80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30432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8" rIns="93315" bIns="4665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80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4" y="8843963"/>
            <a:ext cx="304323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5" tIns="46658" rIns="93315" bIns="4665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7EF39F-65D4-4220-9848-198C8EC085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89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3315" tIns="46658" rIns="93315" bIns="46658" rtlCol="0"/>
          <a:lstStyle>
            <a:lvl1pPr algn="r">
              <a:defRPr sz="1200"/>
            </a:lvl1pPr>
          </a:lstStyle>
          <a:p>
            <a:pPr>
              <a:defRPr/>
            </a:pPr>
            <a:fld id="{7A718AEF-6CB1-49F2-9E9E-EB3B6E36CFF1}" type="datetimeFigureOut">
              <a:rPr lang="en-US"/>
              <a:pPr>
                <a:defRPr/>
              </a:pPr>
              <a:t>2/18/2014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3763" y="698500"/>
            <a:ext cx="523557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8" rIns="93315" bIns="4665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21188"/>
            <a:ext cx="5619750" cy="4189412"/>
          </a:xfrm>
          <a:prstGeom prst="rect">
            <a:avLst/>
          </a:prstGeom>
        </p:spPr>
        <p:txBody>
          <a:bodyPr vert="horz" lIns="93315" tIns="46658" rIns="93315" bIns="4665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6"/>
            <a:ext cx="3043238" cy="465138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3315" tIns="46658" rIns="93315" bIns="46658" rtlCol="0" anchor="b"/>
          <a:lstStyle>
            <a:lvl1pPr algn="r">
              <a:defRPr sz="1200"/>
            </a:lvl1pPr>
          </a:lstStyle>
          <a:p>
            <a:pPr>
              <a:defRPr/>
            </a:pPr>
            <a:fld id="{240F6C12-0D47-4AC3-A95D-2971B5F14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02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3763" y="698500"/>
            <a:ext cx="5235575" cy="3490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8258" indent="-291637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6551" indent="-2333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3171" indent="-2333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9791" indent="-2333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6412" indent="-2333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33033" indent="-2333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9653" indent="-2333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6273" indent="-2333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9C25FC-CA7F-4FE3-9177-114DD6937739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002B1-CB18-4AC1-9D0C-34DCD5354116}" type="slidenum">
              <a:rPr lang="en-US"/>
              <a:pPr/>
              <a:t>10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00088"/>
            <a:ext cx="5230812" cy="3487737"/>
          </a:xfrm>
          <a:ln w="12700" cap="flat"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792" y="4419669"/>
            <a:ext cx="5617520" cy="4189095"/>
          </a:xfrm>
          <a:ln/>
        </p:spPr>
        <p:txBody>
          <a:bodyPr lIns="93972" tIns="46986" rIns="93972" bIns="4698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8525" y="701675"/>
            <a:ext cx="5226050" cy="34845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553" y="4422251"/>
            <a:ext cx="5617997" cy="41878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9272" tIns="49637" rIns="99272" bIns="496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3763" y="698500"/>
            <a:ext cx="5235575" cy="3490913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F8D926-C302-48D3-8450-63104FED6168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3763" y="698500"/>
            <a:ext cx="523557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81B5F-BC68-4470-8EB5-55AFD9A8CE8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3763" y="698500"/>
            <a:ext cx="5235575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581B5F-BC68-4470-8EB5-55AFD9A8CE8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3763" y="698500"/>
            <a:ext cx="5235575" cy="3490913"/>
          </a:xfrm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98A3AB-A425-4789-BC43-60FB9C8ABDE5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0" y="-12700"/>
            <a:ext cx="10301288" cy="6870700"/>
            <a:chOff x="0" y="-8"/>
            <a:chExt cx="5768" cy="4328"/>
          </a:xfrm>
        </p:grpSpPr>
        <p:sp>
          <p:nvSpPr>
            <p:cNvPr id="5" name="Rectangle 59"/>
            <p:cNvSpPr>
              <a:spLocks noChangeArrowheads="1"/>
            </p:cNvSpPr>
            <p:nvPr/>
          </p:nvSpPr>
          <p:spPr bwMode="auto">
            <a:xfrm>
              <a:off x="0" y="0"/>
              <a:ext cx="5760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6" name="Rectangle 51"/>
            <p:cNvSpPr>
              <a:spLocks noChangeArrowheads="1"/>
            </p:cNvSpPr>
            <p:nvPr/>
          </p:nvSpPr>
          <p:spPr bwMode="white">
            <a:xfrm>
              <a:off x="0" y="1344"/>
              <a:ext cx="5760" cy="297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50" descr="Topbanx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52"/>
            <p:cNvSpPr>
              <a:spLocks noChangeArrowheads="1"/>
            </p:cNvSpPr>
            <p:nvPr/>
          </p:nvSpPr>
          <p:spPr bwMode="ltGray">
            <a:xfrm>
              <a:off x="240" y="2112"/>
              <a:ext cx="2688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26" name="Line 56"/>
          <p:cNvSpPr>
            <a:spLocks noChangeShapeType="1"/>
          </p:cNvSpPr>
          <p:nvPr/>
        </p:nvSpPr>
        <p:spPr bwMode="ltGray">
          <a:xfrm>
            <a:off x="771525" y="3429000"/>
            <a:ext cx="1885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62"/>
          <p:cNvGrpSpPr>
            <a:grpSpLocks/>
          </p:cNvGrpSpPr>
          <p:nvPr/>
        </p:nvGrpSpPr>
        <p:grpSpPr bwMode="auto">
          <a:xfrm>
            <a:off x="857250" y="3352800"/>
            <a:ext cx="514350" cy="457200"/>
            <a:chOff x="480" y="2112"/>
            <a:chExt cx="288" cy="288"/>
          </a:xfrm>
        </p:grpSpPr>
        <p:sp>
          <p:nvSpPr>
            <p:cNvPr id="28" name="Line 57"/>
            <p:cNvSpPr>
              <a:spLocks noChangeShapeType="1"/>
            </p:cNvSpPr>
            <p:nvPr/>
          </p:nvSpPr>
          <p:spPr bwMode="ltGray">
            <a:xfrm>
              <a:off x="528" y="216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58"/>
            <p:cNvSpPr>
              <a:spLocks noChangeArrowheads="1"/>
            </p:cNvSpPr>
            <p:nvPr/>
          </p:nvSpPr>
          <p:spPr bwMode="ltGray">
            <a:xfrm>
              <a:off x="480" y="2112"/>
              <a:ext cx="117" cy="1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0783" name="Rectangle 63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2133600"/>
            <a:ext cx="8743950" cy="11430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84" name="Rectangle 6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0" name="Rectangle 65"/>
          <p:cNvSpPr>
            <a:spLocks noGrp="1" noChangeArrowheads="1"/>
          </p:cNvSpPr>
          <p:nvPr>
            <p:ph type="dt" sz="quarter" idx="10"/>
          </p:nvPr>
        </p:nvSpPr>
        <p:spPr>
          <a:xfrm>
            <a:off x="771525" y="6342063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1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342063"/>
            <a:ext cx="32575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2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972425" y="6342063"/>
            <a:ext cx="21431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4D6E2-D803-4676-A19B-6336FAABF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17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3515-DD17-48D9-9906-ACEF64CFC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280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609600"/>
            <a:ext cx="2185987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609600"/>
            <a:ext cx="640556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3E198-67A3-4BE4-BEA4-5EDB01A39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745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71525" y="609600"/>
            <a:ext cx="874395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86270-AE68-498B-AE74-D27958CEDD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02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C1DC7-2997-426C-AAB6-59AB032EF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94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BF111-8B45-4A92-AB27-3F4730939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65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FC0B4-3797-4B74-B7A8-58F2F41B63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103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6F6E-D950-40E6-9C1D-3542A9B038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8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D340F-3345-4401-93C3-D414CED1F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96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FAAE4-6006-4E95-A2C3-5757A05DF6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56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EEC46-8132-48D2-A2CD-B46987AA6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09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0E7AF-379E-4424-AD21-4F466D56A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79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6"/>
          <p:cNvGrpSpPr>
            <a:grpSpLocks/>
          </p:cNvGrpSpPr>
          <p:nvPr/>
        </p:nvGrpSpPr>
        <p:grpSpPr bwMode="auto">
          <a:xfrm>
            <a:off x="0" y="-12700"/>
            <a:ext cx="10301288" cy="6870700"/>
            <a:chOff x="0" y="-8"/>
            <a:chExt cx="5768" cy="4328"/>
          </a:xfrm>
        </p:grpSpPr>
        <p:sp>
          <p:nvSpPr>
            <p:cNvPr id="1032" name="Rectangle 54"/>
            <p:cNvSpPr>
              <a:spLocks noChangeArrowheads="1"/>
            </p:cNvSpPr>
            <p:nvPr/>
          </p:nvSpPr>
          <p:spPr bwMode="auto">
            <a:xfrm>
              <a:off x="0" y="624"/>
              <a:ext cx="5760" cy="3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3" name="Rectangle 50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2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Freeform 3"/>
            <p:cNvSpPr>
              <a:spLocks/>
            </p:cNvSpPr>
            <p:nvPr/>
          </p:nvSpPr>
          <p:spPr bwMode="hidden">
            <a:xfrm>
              <a:off x="0" y="-8"/>
              <a:ext cx="3640" cy="1434"/>
            </a:xfrm>
            <a:custGeom>
              <a:avLst/>
              <a:gdLst>
                <a:gd name="T0" fmla="*/ 0 w 3640"/>
                <a:gd name="T1" fmla="*/ 1152 h 1434"/>
                <a:gd name="T2" fmla="*/ 672 w 3640"/>
                <a:gd name="T3" fmla="*/ 1392 h 1434"/>
                <a:gd name="T4" fmla="*/ 912 w 3640"/>
                <a:gd name="T5" fmla="*/ 1152 h 1434"/>
                <a:gd name="T6" fmla="*/ 864 w 3640"/>
                <a:gd name="T7" fmla="*/ 816 h 1434"/>
                <a:gd name="T8" fmla="*/ 1170 w 3640"/>
                <a:gd name="T9" fmla="*/ 588 h 1434"/>
                <a:gd name="T10" fmla="*/ 1692 w 3640"/>
                <a:gd name="T11" fmla="*/ 546 h 1434"/>
                <a:gd name="T12" fmla="*/ 2112 w 3640"/>
                <a:gd name="T13" fmla="*/ 576 h 1434"/>
                <a:gd name="T14" fmla="*/ 2208 w 3640"/>
                <a:gd name="T15" fmla="*/ 384 h 1434"/>
                <a:gd name="T16" fmla="*/ 2184 w 3640"/>
                <a:gd name="T17" fmla="*/ 138 h 1434"/>
                <a:gd name="T18" fmla="*/ 2640 w 3640"/>
                <a:gd name="T19" fmla="*/ 144 h 1434"/>
                <a:gd name="T20" fmla="*/ 3024 w 3640"/>
                <a:gd name="T21" fmla="*/ 432 h 1434"/>
                <a:gd name="T22" fmla="*/ 3552 w 3640"/>
                <a:gd name="T23" fmla="*/ 192 h 1434"/>
                <a:gd name="T24" fmla="*/ 3552 w 3640"/>
                <a:gd name="T25" fmla="*/ 0 h 14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0" h="1434">
                  <a:moveTo>
                    <a:pt x="0" y="1152"/>
                  </a:moveTo>
                  <a:cubicBezTo>
                    <a:pt x="112" y="1192"/>
                    <a:pt x="204" y="1434"/>
                    <a:pt x="672" y="1392"/>
                  </a:cubicBezTo>
                  <a:cubicBezTo>
                    <a:pt x="824" y="1392"/>
                    <a:pt x="880" y="1248"/>
                    <a:pt x="912" y="1152"/>
                  </a:cubicBezTo>
                  <a:cubicBezTo>
                    <a:pt x="944" y="1056"/>
                    <a:pt x="821" y="910"/>
                    <a:pt x="864" y="816"/>
                  </a:cubicBezTo>
                  <a:cubicBezTo>
                    <a:pt x="864" y="552"/>
                    <a:pt x="1044" y="582"/>
                    <a:pt x="1170" y="588"/>
                  </a:cubicBezTo>
                  <a:cubicBezTo>
                    <a:pt x="1386" y="666"/>
                    <a:pt x="1535" y="548"/>
                    <a:pt x="1692" y="546"/>
                  </a:cubicBezTo>
                  <a:cubicBezTo>
                    <a:pt x="1849" y="544"/>
                    <a:pt x="1944" y="648"/>
                    <a:pt x="2112" y="576"/>
                  </a:cubicBezTo>
                  <a:cubicBezTo>
                    <a:pt x="2250" y="510"/>
                    <a:pt x="2200" y="448"/>
                    <a:pt x="2208" y="384"/>
                  </a:cubicBezTo>
                  <a:cubicBezTo>
                    <a:pt x="2220" y="311"/>
                    <a:pt x="2040" y="198"/>
                    <a:pt x="2184" y="138"/>
                  </a:cubicBezTo>
                  <a:cubicBezTo>
                    <a:pt x="2346" y="60"/>
                    <a:pt x="2500" y="95"/>
                    <a:pt x="2640" y="144"/>
                  </a:cubicBezTo>
                  <a:cubicBezTo>
                    <a:pt x="2780" y="193"/>
                    <a:pt x="2872" y="424"/>
                    <a:pt x="3024" y="432"/>
                  </a:cubicBezTo>
                  <a:cubicBezTo>
                    <a:pt x="3176" y="440"/>
                    <a:pt x="3464" y="264"/>
                    <a:pt x="3552" y="192"/>
                  </a:cubicBezTo>
                  <a:cubicBezTo>
                    <a:pt x="3640" y="120"/>
                    <a:pt x="3552" y="40"/>
                    <a:pt x="355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Freeform 4"/>
            <p:cNvSpPr>
              <a:spLocks/>
            </p:cNvSpPr>
            <p:nvPr/>
          </p:nvSpPr>
          <p:spPr bwMode="hidden">
            <a:xfrm>
              <a:off x="0" y="-8"/>
              <a:ext cx="1996" cy="1240"/>
            </a:xfrm>
            <a:custGeom>
              <a:avLst/>
              <a:gdLst>
                <a:gd name="T0" fmla="*/ 0 w 1996"/>
                <a:gd name="T1" fmla="*/ 960 h 1240"/>
                <a:gd name="T2" fmla="*/ 336 w 1996"/>
                <a:gd name="T3" fmla="*/ 1200 h 1240"/>
                <a:gd name="T4" fmla="*/ 576 w 1996"/>
                <a:gd name="T5" fmla="*/ 1200 h 1240"/>
                <a:gd name="T6" fmla="*/ 696 w 1996"/>
                <a:gd name="T7" fmla="*/ 972 h 1240"/>
                <a:gd name="T8" fmla="*/ 636 w 1996"/>
                <a:gd name="T9" fmla="*/ 462 h 1240"/>
                <a:gd name="T10" fmla="*/ 816 w 1996"/>
                <a:gd name="T11" fmla="*/ 276 h 1240"/>
                <a:gd name="T12" fmla="*/ 1392 w 1996"/>
                <a:gd name="T13" fmla="*/ 432 h 1240"/>
                <a:gd name="T14" fmla="*/ 1740 w 1996"/>
                <a:gd name="T15" fmla="*/ 390 h 1240"/>
                <a:gd name="T16" fmla="*/ 1974 w 1996"/>
                <a:gd name="T17" fmla="*/ 348 h 1240"/>
                <a:gd name="T18" fmla="*/ 1872 w 1996"/>
                <a:gd name="T19" fmla="*/ 0 h 1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96" h="1240">
                  <a:moveTo>
                    <a:pt x="0" y="960"/>
                  </a:moveTo>
                  <a:cubicBezTo>
                    <a:pt x="56" y="1000"/>
                    <a:pt x="240" y="1160"/>
                    <a:pt x="336" y="1200"/>
                  </a:cubicBezTo>
                  <a:cubicBezTo>
                    <a:pt x="432" y="1240"/>
                    <a:pt x="516" y="1238"/>
                    <a:pt x="576" y="1200"/>
                  </a:cubicBezTo>
                  <a:cubicBezTo>
                    <a:pt x="636" y="1162"/>
                    <a:pt x="686" y="1095"/>
                    <a:pt x="696" y="972"/>
                  </a:cubicBezTo>
                  <a:cubicBezTo>
                    <a:pt x="706" y="849"/>
                    <a:pt x="616" y="578"/>
                    <a:pt x="636" y="462"/>
                  </a:cubicBezTo>
                  <a:cubicBezTo>
                    <a:pt x="656" y="346"/>
                    <a:pt x="690" y="281"/>
                    <a:pt x="816" y="276"/>
                  </a:cubicBezTo>
                  <a:cubicBezTo>
                    <a:pt x="942" y="271"/>
                    <a:pt x="1238" y="413"/>
                    <a:pt x="1392" y="432"/>
                  </a:cubicBezTo>
                  <a:cubicBezTo>
                    <a:pt x="1546" y="451"/>
                    <a:pt x="1643" y="404"/>
                    <a:pt x="1740" y="390"/>
                  </a:cubicBezTo>
                  <a:cubicBezTo>
                    <a:pt x="1837" y="376"/>
                    <a:pt x="1952" y="413"/>
                    <a:pt x="1974" y="348"/>
                  </a:cubicBezTo>
                  <a:cubicBezTo>
                    <a:pt x="1996" y="283"/>
                    <a:pt x="1986" y="84"/>
                    <a:pt x="1872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Freeform 5"/>
            <p:cNvSpPr>
              <a:spLocks/>
            </p:cNvSpPr>
            <p:nvPr/>
          </p:nvSpPr>
          <p:spPr bwMode="hidden">
            <a:xfrm>
              <a:off x="0" y="-8"/>
              <a:ext cx="1584" cy="1008"/>
            </a:xfrm>
            <a:custGeom>
              <a:avLst/>
              <a:gdLst>
                <a:gd name="T0" fmla="*/ 0 w 1584"/>
                <a:gd name="T1" fmla="*/ 576 h 1008"/>
                <a:gd name="T2" fmla="*/ 336 w 1584"/>
                <a:gd name="T3" fmla="*/ 960 h 1008"/>
                <a:gd name="T4" fmla="*/ 480 w 1584"/>
                <a:gd name="T5" fmla="*/ 864 h 1008"/>
                <a:gd name="T6" fmla="*/ 318 w 1584"/>
                <a:gd name="T7" fmla="*/ 414 h 1008"/>
                <a:gd name="T8" fmla="*/ 780 w 1584"/>
                <a:gd name="T9" fmla="*/ 36 h 1008"/>
                <a:gd name="T10" fmla="*/ 1440 w 1584"/>
                <a:gd name="T11" fmla="*/ 192 h 1008"/>
                <a:gd name="T12" fmla="*/ 1584 w 1584"/>
                <a:gd name="T13" fmla="*/ 0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4" h="1008">
                  <a:moveTo>
                    <a:pt x="0" y="576"/>
                  </a:moveTo>
                  <a:cubicBezTo>
                    <a:pt x="56" y="640"/>
                    <a:pt x="256" y="912"/>
                    <a:pt x="336" y="960"/>
                  </a:cubicBezTo>
                  <a:cubicBezTo>
                    <a:pt x="416" y="1008"/>
                    <a:pt x="483" y="955"/>
                    <a:pt x="480" y="864"/>
                  </a:cubicBezTo>
                  <a:cubicBezTo>
                    <a:pt x="477" y="773"/>
                    <a:pt x="384" y="618"/>
                    <a:pt x="318" y="414"/>
                  </a:cubicBezTo>
                  <a:cubicBezTo>
                    <a:pt x="156" y="12"/>
                    <a:pt x="528" y="6"/>
                    <a:pt x="780" y="36"/>
                  </a:cubicBezTo>
                  <a:cubicBezTo>
                    <a:pt x="1002" y="66"/>
                    <a:pt x="1306" y="198"/>
                    <a:pt x="1440" y="192"/>
                  </a:cubicBezTo>
                  <a:cubicBezTo>
                    <a:pt x="1574" y="186"/>
                    <a:pt x="1554" y="40"/>
                    <a:pt x="1584" y="0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Freeform 6"/>
            <p:cNvSpPr>
              <a:spLocks/>
            </p:cNvSpPr>
            <p:nvPr/>
          </p:nvSpPr>
          <p:spPr bwMode="hidden">
            <a:xfrm>
              <a:off x="856" y="144"/>
              <a:ext cx="3752" cy="1816"/>
            </a:xfrm>
            <a:custGeom>
              <a:avLst/>
              <a:gdLst>
                <a:gd name="T0" fmla="*/ 248 w 3752"/>
                <a:gd name="T1" fmla="*/ 1000 h 1816"/>
                <a:gd name="T2" fmla="*/ 200 w 3752"/>
                <a:gd name="T3" fmla="*/ 760 h 1816"/>
                <a:gd name="T4" fmla="*/ 248 w 3752"/>
                <a:gd name="T5" fmla="*/ 664 h 1816"/>
                <a:gd name="T6" fmla="*/ 584 w 3752"/>
                <a:gd name="T7" fmla="*/ 616 h 1816"/>
                <a:gd name="T8" fmla="*/ 1304 w 3752"/>
                <a:gd name="T9" fmla="*/ 664 h 1816"/>
                <a:gd name="T10" fmla="*/ 1640 w 3752"/>
                <a:gd name="T11" fmla="*/ 424 h 1816"/>
                <a:gd name="T12" fmla="*/ 1976 w 3752"/>
                <a:gd name="T13" fmla="*/ 472 h 1816"/>
                <a:gd name="T14" fmla="*/ 2600 w 3752"/>
                <a:gd name="T15" fmla="*/ 424 h 1816"/>
                <a:gd name="T16" fmla="*/ 3128 w 3752"/>
                <a:gd name="T17" fmla="*/ 88 h 1816"/>
                <a:gd name="T18" fmla="*/ 3560 w 3752"/>
                <a:gd name="T19" fmla="*/ 40 h 1816"/>
                <a:gd name="T20" fmla="*/ 3656 w 3752"/>
                <a:gd name="T21" fmla="*/ 328 h 1816"/>
                <a:gd name="T22" fmla="*/ 2984 w 3752"/>
                <a:gd name="T23" fmla="*/ 760 h 1816"/>
                <a:gd name="T24" fmla="*/ 2456 w 3752"/>
                <a:gd name="T25" fmla="*/ 952 h 1816"/>
                <a:gd name="T26" fmla="*/ 1976 w 3752"/>
                <a:gd name="T27" fmla="*/ 1432 h 1816"/>
                <a:gd name="T28" fmla="*/ 1400 w 3752"/>
                <a:gd name="T29" fmla="*/ 1768 h 1816"/>
                <a:gd name="T30" fmla="*/ 968 w 3752"/>
                <a:gd name="T31" fmla="*/ 1720 h 1816"/>
                <a:gd name="T32" fmla="*/ 296 w 3752"/>
                <a:gd name="T33" fmla="*/ 1768 h 1816"/>
                <a:gd name="T34" fmla="*/ 8 w 3752"/>
                <a:gd name="T35" fmla="*/ 1432 h 1816"/>
                <a:gd name="T36" fmla="*/ 248 w 3752"/>
                <a:gd name="T37" fmla="*/ 1000 h 18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752" h="1816">
                  <a:moveTo>
                    <a:pt x="248" y="1000"/>
                  </a:moveTo>
                  <a:cubicBezTo>
                    <a:pt x="280" y="888"/>
                    <a:pt x="200" y="816"/>
                    <a:pt x="200" y="760"/>
                  </a:cubicBezTo>
                  <a:cubicBezTo>
                    <a:pt x="200" y="704"/>
                    <a:pt x="184" y="688"/>
                    <a:pt x="248" y="664"/>
                  </a:cubicBezTo>
                  <a:cubicBezTo>
                    <a:pt x="312" y="640"/>
                    <a:pt x="408" y="616"/>
                    <a:pt x="584" y="616"/>
                  </a:cubicBezTo>
                  <a:cubicBezTo>
                    <a:pt x="760" y="616"/>
                    <a:pt x="1128" y="696"/>
                    <a:pt x="1304" y="664"/>
                  </a:cubicBezTo>
                  <a:cubicBezTo>
                    <a:pt x="1480" y="632"/>
                    <a:pt x="1528" y="456"/>
                    <a:pt x="1640" y="424"/>
                  </a:cubicBezTo>
                  <a:cubicBezTo>
                    <a:pt x="1752" y="392"/>
                    <a:pt x="1816" y="472"/>
                    <a:pt x="1976" y="472"/>
                  </a:cubicBezTo>
                  <a:cubicBezTo>
                    <a:pt x="2136" y="472"/>
                    <a:pt x="2408" y="488"/>
                    <a:pt x="2600" y="424"/>
                  </a:cubicBezTo>
                  <a:cubicBezTo>
                    <a:pt x="2792" y="360"/>
                    <a:pt x="2968" y="152"/>
                    <a:pt x="3128" y="88"/>
                  </a:cubicBezTo>
                  <a:cubicBezTo>
                    <a:pt x="3288" y="24"/>
                    <a:pt x="3472" y="0"/>
                    <a:pt x="3560" y="40"/>
                  </a:cubicBezTo>
                  <a:cubicBezTo>
                    <a:pt x="3648" y="80"/>
                    <a:pt x="3752" y="208"/>
                    <a:pt x="3656" y="328"/>
                  </a:cubicBezTo>
                  <a:cubicBezTo>
                    <a:pt x="3560" y="448"/>
                    <a:pt x="3184" y="656"/>
                    <a:pt x="2984" y="760"/>
                  </a:cubicBezTo>
                  <a:cubicBezTo>
                    <a:pt x="2784" y="864"/>
                    <a:pt x="2624" y="840"/>
                    <a:pt x="2456" y="952"/>
                  </a:cubicBezTo>
                  <a:cubicBezTo>
                    <a:pt x="2288" y="1064"/>
                    <a:pt x="2152" y="1296"/>
                    <a:pt x="1976" y="1432"/>
                  </a:cubicBezTo>
                  <a:cubicBezTo>
                    <a:pt x="1800" y="1568"/>
                    <a:pt x="1568" y="1720"/>
                    <a:pt x="1400" y="1768"/>
                  </a:cubicBezTo>
                  <a:cubicBezTo>
                    <a:pt x="1232" y="1816"/>
                    <a:pt x="1152" y="1720"/>
                    <a:pt x="968" y="1720"/>
                  </a:cubicBezTo>
                  <a:cubicBezTo>
                    <a:pt x="784" y="1720"/>
                    <a:pt x="456" y="1816"/>
                    <a:pt x="296" y="1768"/>
                  </a:cubicBezTo>
                  <a:cubicBezTo>
                    <a:pt x="136" y="1720"/>
                    <a:pt x="16" y="1560"/>
                    <a:pt x="8" y="1432"/>
                  </a:cubicBezTo>
                  <a:cubicBezTo>
                    <a:pt x="0" y="1304"/>
                    <a:pt x="216" y="1112"/>
                    <a:pt x="248" y="10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Freeform 7"/>
            <p:cNvSpPr>
              <a:spLocks/>
            </p:cNvSpPr>
            <p:nvPr/>
          </p:nvSpPr>
          <p:spPr bwMode="hidden">
            <a:xfrm>
              <a:off x="972" y="688"/>
              <a:ext cx="2580" cy="1140"/>
            </a:xfrm>
            <a:custGeom>
              <a:avLst/>
              <a:gdLst>
                <a:gd name="T0" fmla="*/ 36 w 2580"/>
                <a:gd name="T1" fmla="*/ 792 h 1140"/>
                <a:gd name="T2" fmla="*/ 228 w 2580"/>
                <a:gd name="T3" fmla="*/ 456 h 1140"/>
                <a:gd name="T4" fmla="*/ 324 w 2580"/>
                <a:gd name="T5" fmla="*/ 264 h 1140"/>
                <a:gd name="T6" fmla="*/ 612 w 2580"/>
                <a:gd name="T7" fmla="*/ 216 h 1140"/>
                <a:gd name="T8" fmla="*/ 1092 w 2580"/>
                <a:gd name="T9" fmla="*/ 312 h 1140"/>
                <a:gd name="T10" fmla="*/ 1536 w 2580"/>
                <a:gd name="T11" fmla="*/ 60 h 1140"/>
                <a:gd name="T12" fmla="*/ 2388 w 2580"/>
                <a:gd name="T13" fmla="*/ 120 h 1140"/>
                <a:gd name="T14" fmla="*/ 2328 w 2580"/>
                <a:gd name="T15" fmla="*/ 288 h 1140"/>
                <a:gd name="T16" fmla="*/ 2028 w 2580"/>
                <a:gd name="T17" fmla="*/ 612 h 1140"/>
                <a:gd name="T18" fmla="*/ 1428 w 2580"/>
                <a:gd name="T19" fmla="*/ 1032 h 1140"/>
                <a:gd name="T20" fmla="*/ 1140 w 2580"/>
                <a:gd name="T21" fmla="*/ 1080 h 1140"/>
                <a:gd name="T22" fmla="*/ 324 w 2580"/>
                <a:gd name="T23" fmla="*/ 1032 h 1140"/>
                <a:gd name="T24" fmla="*/ 36 w 2580"/>
                <a:gd name="T25" fmla="*/ 792 h 11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580" h="1140">
                  <a:moveTo>
                    <a:pt x="36" y="792"/>
                  </a:moveTo>
                  <a:cubicBezTo>
                    <a:pt x="66" y="666"/>
                    <a:pt x="180" y="544"/>
                    <a:pt x="228" y="456"/>
                  </a:cubicBezTo>
                  <a:cubicBezTo>
                    <a:pt x="276" y="368"/>
                    <a:pt x="260" y="304"/>
                    <a:pt x="324" y="264"/>
                  </a:cubicBezTo>
                  <a:cubicBezTo>
                    <a:pt x="388" y="224"/>
                    <a:pt x="484" y="208"/>
                    <a:pt x="612" y="216"/>
                  </a:cubicBezTo>
                  <a:cubicBezTo>
                    <a:pt x="740" y="224"/>
                    <a:pt x="828" y="330"/>
                    <a:pt x="1092" y="312"/>
                  </a:cubicBezTo>
                  <a:cubicBezTo>
                    <a:pt x="1422" y="270"/>
                    <a:pt x="1416" y="0"/>
                    <a:pt x="1536" y="60"/>
                  </a:cubicBezTo>
                  <a:cubicBezTo>
                    <a:pt x="1782" y="204"/>
                    <a:pt x="2256" y="82"/>
                    <a:pt x="2388" y="120"/>
                  </a:cubicBezTo>
                  <a:cubicBezTo>
                    <a:pt x="2520" y="158"/>
                    <a:pt x="2580" y="198"/>
                    <a:pt x="2328" y="288"/>
                  </a:cubicBezTo>
                  <a:cubicBezTo>
                    <a:pt x="2094" y="378"/>
                    <a:pt x="2178" y="488"/>
                    <a:pt x="2028" y="612"/>
                  </a:cubicBezTo>
                  <a:cubicBezTo>
                    <a:pt x="1878" y="736"/>
                    <a:pt x="1576" y="954"/>
                    <a:pt x="1428" y="1032"/>
                  </a:cubicBezTo>
                  <a:cubicBezTo>
                    <a:pt x="1292" y="1112"/>
                    <a:pt x="1218" y="1140"/>
                    <a:pt x="1140" y="1080"/>
                  </a:cubicBezTo>
                  <a:cubicBezTo>
                    <a:pt x="918" y="960"/>
                    <a:pt x="508" y="1080"/>
                    <a:pt x="324" y="1032"/>
                  </a:cubicBezTo>
                  <a:cubicBezTo>
                    <a:pt x="140" y="984"/>
                    <a:pt x="0" y="918"/>
                    <a:pt x="36" y="7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Freeform 8"/>
            <p:cNvSpPr>
              <a:spLocks/>
            </p:cNvSpPr>
            <p:nvPr/>
          </p:nvSpPr>
          <p:spPr bwMode="hidden">
            <a:xfrm>
              <a:off x="1170" y="910"/>
              <a:ext cx="1758" cy="696"/>
            </a:xfrm>
            <a:custGeom>
              <a:avLst/>
              <a:gdLst>
                <a:gd name="T0" fmla="*/ 60 w 1758"/>
                <a:gd name="T1" fmla="*/ 594 h 696"/>
                <a:gd name="T2" fmla="*/ 126 w 1758"/>
                <a:gd name="T3" fmla="*/ 234 h 696"/>
                <a:gd name="T4" fmla="*/ 1182 w 1758"/>
                <a:gd name="T5" fmla="*/ 234 h 696"/>
                <a:gd name="T6" fmla="*/ 1518 w 1758"/>
                <a:gd name="T7" fmla="*/ 90 h 696"/>
                <a:gd name="T8" fmla="*/ 1710 w 1758"/>
                <a:gd name="T9" fmla="*/ 138 h 696"/>
                <a:gd name="T10" fmla="*/ 1230 w 1758"/>
                <a:gd name="T11" fmla="*/ 522 h 696"/>
                <a:gd name="T12" fmla="*/ 750 w 1758"/>
                <a:gd name="T13" fmla="*/ 666 h 696"/>
                <a:gd name="T14" fmla="*/ 60 w 1758"/>
                <a:gd name="T15" fmla="*/ 594 h 6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58" h="696">
                  <a:moveTo>
                    <a:pt x="60" y="594"/>
                  </a:moveTo>
                  <a:cubicBezTo>
                    <a:pt x="0" y="462"/>
                    <a:pt x="48" y="306"/>
                    <a:pt x="126" y="234"/>
                  </a:cubicBezTo>
                  <a:cubicBezTo>
                    <a:pt x="390" y="30"/>
                    <a:pt x="654" y="378"/>
                    <a:pt x="1182" y="234"/>
                  </a:cubicBezTo>
                  <a:cubicBezTo>
                    <a:pt x="1414" y="210"/>
                    <a:pt x="1284" y="132"/>
                    <a:pt x="1518" y="90"/>
                  </a:cubicBezTo>
                  <a:cubicBezTo>
                    <a:pt x="1680" y="0"/>
                    <a:pt x="1758" y="66"/>
                    <a:pt x="1710" y="138"/>
                  </a:cubicBezTo>
                  <a:cubicBezTo>
                    <a:pt x="1662" y="210"/>
                    <a:pt x="1290" y="372"/>
                    <a:pt x="1230" y="522"/>
                  </a:cubicBezTo>
                  <a:cubicBezTo>
                    <a:pt x="1134" y="696"/>
                    <a:pt x="945" y="654"/>
                    <a:pt x="750" y="666"/>
                  </a:cubicBezTo>
                  <a:cubicBezTo>
                    <a:pt x="555" y="678"/>
                    <a:pt x="164" y="666"/>
                    <a:pt x="60" y="5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Freeform 9"/>
            <p:cNvSpPr>
              <a:spLocks/>
            </p:cNvSpPr>
            <p:nvPr/>
          </p:nvSpPr>
          <p:spPr bwMode="hidden">
            <a:xfrm rot="-299203">
              <a:off x="1296" y="1240"/>
              <a:ext cx="928" cy="192"/>
            </a:xfrm>
            <a:custGeom>
              <a:avLst/>
              <a:gdLst>
                <a:gd name="T0" fmla="*/ 104 w 928"/>
                <a:gd name="T1" fmla="*/ 96 h 192"/>
                <a:gd name="T2" fmla="*/ 152 w 928"/>
                <a:gd name="T3" fmla="*/ 0 h 192"/>
                <a:gd name="T4" fmla="*/ 728 w 928"/>
                <a:gd name="T5" fmla="*/ 96 h 192"/>
                <a:gd name="T6" fmla="*/ 920 w 928"/>
                <a:gd name="T7" fmla="*/ 96 h 192"/>
                <a:gd name="T8" fmla="*/ 776 w 928"/>
                <a:gd name="T9" fmla="*/ 192 h 192"/>
                <a:gd name="T10" fmla="*/ 104 w 928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28" h="192">
                  <a:moveTo>
                    <a:pt x="104" y="96"/>
                  </a:moveTo>
                  <a:cubicBezTo>
                    <a:pt x="0" y="64"/>
                    <a:pt x="48" y="0"/>
                    <a:pt x="152" y="0"/>
                  </a:cubicBezTo>
                  <a:cubicBezTo>
                    <a:pt x="256" y="0"/>
                    <a:pt x="600" y="80"/>
                    <a:pt x="728" y="96"/>
                  </a:cubicBezTo>
                  <a:cubicBezTo>
                    <a:pt x="856" y="112"/>
                    <a:pt x="912" y="80"/>
                    <a:pt x="920" y="96"/>
                  </a:cubicBezTo>
                  <a:cubicBezTo>
                    <a:pt x="928" y="112"/>
                    <a:pt x="912" y="192"/>
                    <a:pt x="776" y="192"/>
                  </a:cubicBezTo>
                  <a:cubicBezTo>
                    <a:pt x="640" y="192"/>
                    <a:pt x="208" y="128"/>
                    <a:pt x="104" y="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Freeform 10"/>
            <p:cNvSpPr>
              <a:spLocks/>
            </p:cNvSpPr>
            <p:nvPr/>
          </p:nvSpPr>
          <p:spPr bwMode="hidden">
            <a:xfrm>
              <a:off x="0" y="1584"/>
              <a:ext cx="5754" cy="2280"/>
            </a:xfrm>
            <a:custGeom>
              <a:avLst/>
              <a:gdLst>
                <a:gd name="T0" fmla="*/ 0 w 5754"/>
                <a:gd name="T1" fmla="*/ 40 h 2280"/>
                <a:gd name="T2" fmla="*/ 336 w 5754"/>
                <a:gd name="T3" fmla="*/ 40 h 2280"/>
                <a:gd name="T4" fmla="*/ 720 w 5754"/>
                <a:gd name="T5" fmla="*/ 280 h 2280"/>
                <a:gd name="T6" fmla="*/ 912 w 5754"/>
                <a:gd name="T7" fmla="*/ 712 h 2280"/>
                <a:gd name="T8" fmla="*/ 864 w 5754"/>
                <a:gd name="T9" fmla="*/ 1240 h 2280"/>
                <a:gd name="T10" fmla="*/ 960 w 5754"/>
                <a:gd name="T11" fmla="*/ 1768 h 2280"/>
                <a:gd name="T12" fmla="*/ 1440 w 5754"/>
                <a:gd name="T13" fmla="*/ 2152 h 2280"/>
                <a:gd name="T14" fmla="*/ 2160 w 5754"/>
                <a:gd name="T15" fmla="*/ 2248 h 2280"/>
                <a:gd name="T16" fmla="*/ 2688 w 5754"/>
                <a:gd name="T17" fmla="*/ 1960 h 2280"/>
                <a:gd name="T18" fmla="*/ 2706 w 5754"/>
                <a:gd name="T19" fmla="*/ 472 h 2280"/>
                <a:gd name="T20" fmla="*/ 3456 w 5754"/>
                <a:gd name="T21" fmla="*/ 424 h 2280"/>
                <a:gd name="T22" fmla="*/ 4416 w 5754"/>
                <a:gd name="T23" fmla="*/ 712 h 2280"/>
                <a:gd name="T24" fmla="*/ 4416 w 5754"/>
                <a:gd name="T25" fmla="*/ 1432 h 2280"/>
                <a:gd name="T26" fmla="*/ 4728 w 5754"/>
                <a:gd name="T27" fmla="*/ 1822 h 2280"/>
                <a:gd name="T28" fmla="*/ 5322 w 5754"/>
                <a:gd name="T29" fmla="*/ 2206 h 2280"/>
                <a:gd name="T30" fmla="*/ 5754 w 5754"/>
                <a:gd name="T31" fmla="*/ 1510 h 22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754" h="2280">
                  <a:moveTo>
                    <a:pt x="0" y="40"/>
                  </a:moveTo>
                  <a:cubicBezTo>
                    <a:pt x="56" y="40"/>
                    <a:pt x="216" y="0"/>
                    <a:pt x="336" y="40"/>
                  </a:cubicBezTo>
                  <a:cubicBezTo>
                    <a:pt x="456" y="80"/>
                    <a:pt x="624" y="168"/>
                    <a:pt x="720" y="280"/>
                  </a:cubicBezTo>
                  <a:cubicBezTo>
                    <a:pt x="816" y="392"/>
                    <a:pt x="888" y="552"/>
                    <a:pt x="912" y="712"/>
                  </a:cubicBezTo>
                  <a:cubicBezTo>
                    <a:pt x="936" y="872"/>
                    <a:pt x="856" y="1064"/>
                    <a:pt x="864" y="1240"/>
                  </a:cubicBezTo>
                  <a:cubicBezTo>
                    <a:pt x="872" y="1416"/>
                    <a:pt x="864" y="1616"/>
                    <a:pt x="960" y="1768"/>
                  </a:cubicBezTo>
                  <a:cubicBezTo>
                    <a:pt x="1056" y="1920"/>
                    <a:pt x="1240" y="2072"/>
                    <a:pt x="1440" y="2152"/>
                  </a:cubicBezTo>
                  <a:cubicBezTo>
                    <a:pt x="1640" y="2232"/>
                    <a:pt x="1952" y="2280"/>
                    <a:pt x="2160" y="2248"/>
                  </a:cubicBezTo>
                  <a:cubicBezTo>
                    <a:pt x="2368" y="2216"/>
                    <a:pt x="2597" y="2256"/>
                    <a:pt x="2688" y="1960"/>
                  </a:cubicBezTo>
                  <a:cubicBezTo>
                    <a:pt x="2779" y="1664"/>
                    <a:pt x="2578" y="728"/>
                    <a:pt x="2706" y="472"/>
                  </a:cubicBezTo>
                  <a:cubicBezTo>
                    <a:pt x="2834" y="216"/>
                    <a:pt x="3171" y="384"/>
                    <a:pt x="3456" y="424"/>
                  </a:cubicBezTo>
                  <a:cubicBezTo>
                    <a:pt x="3741" y="464"/>
                    <a:pt x="4256" y="544"/>
                    <a:pt x="4416" y="712"/>
                  </a:cubicBezTo>
                  <a:cubicBezTo>
                    <a:pt x="4576" y="880"/>
                    <a:pt x="4364" y="1247"/>
                    <a:pt x="4416" y="1432"/>
                  </a:cubicBezTo>
                  <a:cubicBezTo>
                    <a:pt x="4468" y="1617"/>
                    <a:pt x="4577" y="1693"/>
                    <a:pt x="4728" y="1822"/>
                  </a:cubicBezTo>
                  <a:cubicBezTo>
                    <a:pt x="4879" y="1951"/>
                    <a:pt x="5151" y="2258"/>
                    <a:pt x="5322" y="2206"/>
                  </a:cubicBezTo>
                  <a:cubicBezTo>
                    <a:pt x="5493" y="2154"/>
                    <a:pt x="5664" y="1655"/>
                    <a:pt x="5754" y="151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11"/>
            <p:cNvSpPr>
              <a:spLocks/>
            </p:cNvSpPr>
            <p:nvPr/>
          </p:nvSpPr>
          <p:spPr bwMode="hidden">
            <a:xfrm>
              <a:off x="1056" y="2008"/>
              <a:ext cx="1496" cy="1464"/>
            </a:xfrm>
            <a:custGeom>
              <a:avLst/>
              <a:gdLst>
                <a:gd name="T0" fmla="*/ 408 w 1496"/>
                <a:gd name="T1" fmla="*/ 16 h 1464"/>
                <a:gd name="T2" fmla="*/ 72 w 1496"/>
                <a:gd name="T3" fmla="*/ 304 h 1464"/>
                <a:gd name="T4" fmla="*/ 72 w 1496"/>
                <a:gd name="T5" fmla="*/ 976 h 1464"/>
                <a:gd name="T6" fmla="*/ 504 w 1496"/>
                <a:gd name="T7" fmla="*/ 1360 h 1464"/>
                <a:gd name="T8" fmla="*/ 1128 w 1496"/>
                <a:gd name="T9" fmla="*/ 1408 h 1464"/>
                <a:gd name="T10" fmla="*/ 1464 w 1496"/>
                <a:gd name="T11" fmla="*/ 1024 h 1464"/>
                <a:gd name="T12" fmla="*/ 1320 w 1496"/>
                <a:gd name="T13" fmla="*/ 208 h 1464"/>
                <a:gd name="T14" fmla="*/ 408 w 1496"/>
                <a:gd name="T15" fmla="*/ 16 h 14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96" h="1464">
                  <a:moveTo>
                    <a:pt x="408" y="16"/>
                  </a:moveTo>
                  <a:cubicBezTo>
                    <a:pt x="200" y="32"/>
                    <a:pt x="128" y="144"/>
                    <a:pt x="72" y="304"/>
                  </a:cubicBezTo>
                  <a:cubicBezTo>
                    <a:pt x="16" y="464"/>
                    <a:pt x="0" y="800"/>
                    <a:pt x="72" y="976"/>
                  </a:cubicBezTo>
                  <a:cubicBezTo>
                    <a:pt x="144" y="1152"/>
                    <a:pt x="328" y="1288"/>
                    <a:pt x="504" y="1360"/>
                  </a:cubicBezTo>
                  <a:cubicBezTo>
                    <a:pt x="680" y="1432"/>
                    <a:pt x="968" y="1464"/>
                    <a:pt x="1128" y="1408"/>
                  </a:cubicBezTo>
                  <a:cubicBezTo>
                    <a:pt x="1288" y="1352"/>
                    <a:pt x="1432" y="1224"/>
                    <a:pt x="1464" y="1024"/>
                  </a:cubicBezTo>
                  <a:cubicBezTo>
                    <a:pt x="1496" y="824"/>
                    <a:pt x="1496" y="376"/>
                    <a:pt x="1320" y="208"/>
                  </a:cubicBezTo>
                  <a:cubicBezTo>
                    <a:pt x="1144" y="40"/>
                    <a:pt x="616" y="0"/>
                    <a:pt x="408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Freeform 12"/>
            <p:cNvSpPr>
              <a:spLocks/>
            </p:cNvSpPr>
            <p:nvPr/>
          </p:nvSpPr>
          <p:spPr bwMode="hidden">
            <a:xfrm rot="1159149">
              <a:off x="1296" y="2152"/>
              <a:ext cx="1126" cy="730"/>
            </a:xfrm>
            <a:custGeom>
              <a:avLst/>
              <a:gdLst>
                <a:gd name="T0" fmla="*/ 940 w 1126"/>
                <a:gd name="T1" fmla="*/ 196 h 730"/>
                <a:gd name="T2" fmla="*/ 576 w 1126"/>
                <a:gd name="T3" fmla="*/ 20 h 730"/>
                <a:gd name="T4" fmla="*/ 192 w 1126"/>
                <a:gd name="T5" fmla="*/ 76 h 730"/>
                <a:gd name="T6" fmla="*/ 24 w 1126"/>
                <a:gd name="T7" fmla="*/ 372 h 730"/>
                <a:gd name="T8" fmla="*/ 520 w 1126"/>
                <a:gd name="T9" fmla="*/ 670 h 730"/>
                <a:gd name="T10" fmla="*/ 1048 w 1126"/>
                <a:gd name="T11" fmla="*/ 568 h 730"/>
                <a:gd name="T12" fmla="*/ 940 w 1126"/>
                <a:gd name="T13" fmla="*/ 196 h 7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26" h="730">
                  <a:moveTo>
                    <a:pt x="940" y="196"/>
                  </a:moveTo>
                  <a:cubicBezTo>
                    <a:pt x="700" y="100"/>
                    <a:pt x="701" y="40"/>
                    <a:pt x="576" y="20"/>
                  </a:cubicBezTo>
                  <a:cubicBezTo>
                    <a:pt x="451" y="0"/>
                    <a:pt x="284" y="17"/>
                    <a:pt x="192" y="76"/>
                  </a:cubicBezTo>
                  <a:cubicBezTo>
                    <a:pt x="100" y="135"/>
                    <a:pt x="56" y="132"/>
                    <a:pt x="24" y="372"/>
                  </a:cubicBezTo>
                  <a:cubicBezTo>
                    <a:pt x="0" y="730"/>
                    <a:pt x="350" y="637"/>
                    <a:pt x="520" y="670"/>
                  </a:cubicBezTo>
                  <a:cubicBezTo>
                    <a:pt x="690" y="703"/>
                    <a:pt x="978" y="647"/>
                    <a:pt x="1048" y="568"/>
                  </a:cubicBezTo>
                  <a:cubicBezTo>
                    <a:pt x="1118" y="489"/>
                    <a:pt x="1126" y="280"/>
                    <a:pt x="940" y="19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Freeform 13"/>
            <p:cNvSpPr>
              <a:spLocks/>
            </p:cNvSpPr>
            <p:nvPr/>
          </p:nvSpPr>
          <p:spPr bwMode="hidden">
            <a:xfrm>
              <a:off x="3112" y="-8"/>
              <a:ext cx="2648" cy="3394"/>
            </a:xfrm>
            <a:custGeom>
              <a:avLst/>
              <a:gdLst>
                <a:gd name="T0" fmla="*/ 1496 w 2648"/>
                <a:gd name="T1" fmla="*/ 0 h 3394"/>
                <a:gd name="T2" fmla="*/ 1640 w 2648"/>
                <a:gd name="T3" fmla="*/ 384 h 3394"/>
                <a:gd name="T4" fmla="*/ 1400 w 2648"/>
                <a:gd name="T5" fmla="*/ 864 h 3394"/>
                <a:gd name="T6" fmla="*/ 536 w 2648"/>
                <a:gd name="T7" fmla="*/ 1200 h 3394"/>
                <a:gd name="T8" fmla="*/ 56 w 2648"/>
                <a:gd name="T9" fmla="*/ 1584 h 3394"/>
                <a:gd name="T10" fmla="*/ 200 w 2648"/>
                <a:gd name="T11" fmla="*/ 1872 h 3394"/>
                <a:gd name="T12" fmla="*/ 1064 w 2648"/>
                <a:gd name="T13" fmla="*/ 2016 h 3394"/>
                <a:gd name="T14" fmla="*/ 1592 w 2648"/>
                <a:gd name="T15" fmla="*/ 2304 h 3394"/>
                <a:gd name="T16" fmla="*/ 1562 w 2648"/>
                <a:gd name="T17" fmla="*/ 2940 h 3394"/>
                <a:gd name="T18" fmla="*/ 2120 w 2648"/>
                <a:gd name="T19" fmla="*/ 3384 h 3394"/>
                <a:gd name="T20" fmla="*/ 2648 w 2648"/>
                <a:gd name="T21" fmla="*/ 2880 h 33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48" h="3394">
                  <a:moveTo>
                    <a:pt x="1496" y="0"/>
                  </a:moveTo>
                  <a:cubicBezTo>
                    <a:pt x="1520" y="64"/>
                    <a:pt x="1656" y="240"/>
                    <a:pt x="1640" y="384"/>
                  </a:cubicBezTo>
                  <a:cubicBezTo>
                    <a:pt x="1624" y="528"/>
                    <a:pt x="1584" y="728"/>
                    <a:pt x="1400" y="864"/>
                  </a:cubicBezTo>
                  <a:cubicBezTo>
                    <a:pt x="1216" y="1000"/>
                    <a:pt x="760" y="1080"/>
                    <a:pt x="536" y="1200"/>
                  </a:cubicBezTo>
                  <a:cubicBezTo>
                    <a:pt x="312" y="1320"/>
                    <a:pt x="112" y="1472"/>
                    <a:pt x="56" y="1584"/>
                  </a:cubicBezTo>
                  <a:cubicBezTo>
                    <a:pt x="0" y="1696"/>
                    <a:pt x="32" y="1800"/>
                    <a:pt x="200" y="1872"/>
                  </a:cubicBezTo>
                  <a:cubicBezTo>
                    <a:pt x="368" y="1944"/>
                    <a:pt x="832" y="1944"/>
                    <a:pt x="1064" y="2016"/>
                  </a:cubicBezTo>
                  <a:cubicBezTo>
                    <a:pt x="1296" y="2088"/>
                    <a:pt x="1509" y="2150"/>
                    <a:pt x="1592" y="2304"/>
                  </a:cubicBezTo>
                  <a:cubicBezTo>
                    <a:pt x="1675" y="2458"/>
                    <a:pt x="1474" y="2760"/>
                    <a:pt x="1562" y="2940"/>
                  </a:cubicBezTo>
                  <a:cubicBezTo>
                    <a:pt x="1650" y="3120"/>
                    <a:pt x="1939" y="3394"/>
                    <a:pt x="2120" y="3384"/>
                  </a:cubicBezTo>
                  <a:cubicBezTo>
                    <a:pt x="2301" y="3374"/>
                    <a:pt x="2538" y="2985"/>
                    <a:pt x="2648" y="288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Freeform 14"/>
            <p:cNvSpPr>
              <a:spLocks/>
            </p:cNvSpPr>
            <p:nvPr/>
          </p:nvSpPr>
          <p:spPr bwMode="hidden">
            <a:xfrm>
              <a:off x="3504" y="-8"/>
              <a:ext cx="2256" cy="3160"/>
            </a:xfrm>
            <a:custGeom>
              <a:avLst/>
              <a:gdLst>
                <a:gd name="T0" fmla="*/ 1488 w 2256"/>
                <a:gd name="T1" fmla="*/ 0 h 3160"/>
                <a:gd name="T2" fmla="*/ 1488 w 2256"/>
                <a:gd name="T3" fmla="*/ 528 h 3160"/>
                <a:gd name="T4" fmla="*/ 1104 w 2256"/>
                <a:gd name="T5" fmla="*/ 1008 h 3160"/>
                <a:gd name="T6" fmla="*/ 144 w 2256"/>
                <a:gd name="T7" fmla="*/ 1488 h 3160"/>
                <a:gd name="T8" fmla="*/ 240 w 2256"/>
                <a:gd name="T9" fmla="*/ 1776 h 3160"/>
                <a:gd name="T10" fmla="*/ 1056 w 2256"/>
                <a:gd name="T11" fmla="*/ 1872 h 3160"/>
                <a:gd name="T12" fmla="*/ 1536 w 2256"/>
                <a:gd name="T13" fmla="*/ 2064 h 3160"/>
                <a:gd name="T14" fmla="*/ 1536 w 2256"/>
                <a:gd name="T15" fmla="*/ 2448 h 3160"/>
                <a:gd name="T16" fmla="*/ 1344 w 2256"/>
                <a:gd name="T17" fmla="*/ 2784 h 3160"/>
                <a:gd name="T18" fmla="*/ 1632 w 2256"/>
                <a:gd name="T19" fmla="*/ 3120 h 3160"/>
                <a:gd name="T20" fmla="*/ 1968 w 2256"/>
                <a:gd name="T21" fmla="*/ 3024 h 3160"/>
                <a:gd name="T22" fmla="*/ 2208 w 2256"/>
                <a:gd name="T23" fmla="*/ 2496 h 3160"/>
                <a:gd name="T24" fmla="*/ 2112 w 2256"/>
                <a:gd name="T25" fmla="*/ 1968 h 3160"/>
                <a:gd name="T26" fmla="*/ 1776 w 2256"/>
                <a:gd name="T27" fmla="*/ 1584 h 3160"/>
                <a:gd name="T28" fmla="*/ 1824 w 2256"/>
                <a:gd name="T29" fmla="*/ 1152 h 3160"/>
                <a:gd name="T30" fmla="*/ 2256 w 2256"/>
                <a:gd name="T31" fmla="*/ 672 h 3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56" h="3160">
                  <a:moveTo>
                    <a:pt x="1488" y="0"/>
                  </a:moveTo>
                  <a:cubicBezTo>
                    <a:pt x="1488" y="88"/>
                    <a:pt x="1552" y="360"/>
                    <a:pt x="1488" y="528"/>
                  </a:cubicBezTo>
                  <a:cubicBezTo>
                    <a:pt x="1424" y="696"/>
                    <a:pt x="1328" y="848"/>
                    <a:pt x="1104" y="1008"/>
                  </a:cubicBezTo>
                  <a:cubicBezTo>
                    <a:pt x="880" y="1168"/>
                    <a:pt x="288" y="1360"/>
                    <a:pt x="144" y="1488"/>
                  </a:cubicBezTo>
                  <a:cubicBezTo>
                    <a:pt x="0" y="1616"/>
                    <a:pt x="88" y="1712"/>
                    <a:pt x="240" y="1776"/>
                  </a:cubicBezTo>
                  <a:cubicBezTo>
                    <a:pt x="392" y="1840"/>
                    <a:pt x="840" y="1824"/>
                    <a:pt x="1056" y="1872"/>
                  </a:cubicBezTo>
                  <a:cubicBezTo>
                    <a:pt x="1272" y="1920"/>
                    <a:pt x="1456" y="1968"/>
                    <a:pt x="1536" y="2064"/>
                  </a:cubicBezTo>
                  <a:cubicBezTo>
                    <a:pt x="1616" y="2160"/>
                    <a:pt x="1568" y="2328"/>
                    <a:pt x="1536" y="2448"/>
                  </a:cubicBezTo>
                  <a:cubicBezTo>
                    <a:pt x="1504" y="2568"/>
                    <a:pt x="1328" y="2672"/>
                    <a:pt x="1344" y="2784"/>
                  </a:cubicBezTo>
                  <a:cubicBezTo>
                    <a:pt x="1360" y="2896"/>
                    <a:pt x="1528" y="3080"/>
                    <a:pt x="1632" y="3120"/>
                  </a:cubicBezTo>
                  <a:cubicBezTo>
                    <a:pt x="1736" y="3160"/>
                    <a:pt x="1872" y="3128"/>
                    <a:pt x="1968" y="3024"/>
                  </a:cubicBezTo>
                  <a:cubicBezTo>
                    <a:pt x="2064" y="2920"/>
                    <a:pt x="2184" y="2672"/>
                    <a:pt x="2208" y="2496"/>
                  </a:cubicBezTo>
                  <a:cubicBezTo>
                    <a:pt x="2232" y="2320"/>
                    <a:pt x="2184" y="2120"/>
                    <a:pt x="2112" y="1968"/>
                  </a:cubicBezTo>
                  <a:cubicBezTo>
                    <a:pt x="2040" y="1816"/>
                    <a:pt x="1824" y="1720"/>
                    <a:pt x="1776" y="1584"/>
                  </a:cubicBezTo>
                  <a:cubicBezTo>
                    <a:pt x="1728" y="1448"/>
                    <a:pt x="1744" y="1304"/>
                    <a:pt x="1824" y="1152"/>
                  </a:cubicBezTo>
                  <a:cubicBezTo>
                    <a:pt x="1904" y="1000"/>
                    <a:pt x="2166" y="772"/>
                    <a:pt x="2256" y="67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Freeform 15"/>
            <p:cNvSpPr>
              <a:spLocks/>
            </p:cNvSpPr>
            <p:nvPr/>
          </p:nvSpPr>
          <p:spPr bwMode="hidden">
            <a:xfrm>
              <a:off x="4008" y="1080"/>
              <a:ext cx="1048" cy="696"/>
            </a:xfrm>
            <a:custGeom>
              <a:avLst/>
              <a:gdLst>
                <a:gd name="T0" fmla="*/ 984 w 1048"/>
                <a:gd name="T1" fmla="*/ 256 h 696"/>
                <a:gd name="T2" fmla="*/ 840 w 1048"/>
                <a:gd name="T3" fmla="*/ 16 h 696"/>
                <a:gd name="T4" fmla="*/ 552 w 1048"/>
                <a:gd name="T5" fmla="*/ 160 h 696"/>
                <a:gd name="T6" fmla="*/ 320 w 1048"/>
                <a:gd name="T7" fmla="*/ 304 h 696"/>
                <a:gd name="T8" fmla="*/ 600 w 1048"/>
                <a:gd name="T9" fmla="*/ 592 h 696"/>
                <a:gd name="T10" fmla="*/ 984 w 1048"/>
                <a:gd name="T11" fmla="*/ 640 h 696"/>
                <a:gd name="T12" fmla="*/ 984 w 1048"/>
                <a:gd name="T13" fmla="*/ 256 h 6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8" h="696">
                  <a:moveTo>
                    <a:pt x="984" y="256"/>
                  </a:moveTo>
                  <a:cubicBezTo>
                    <a:pt x="960" y="152"/>
                    <a:pt x="992" y="32"/>
                    <a:pt x="840" y="16"/>
                  </a:cubicBezTo>
                  <a:cubicBezTo>
                    <a:pt x="736" y="0"/>
                    <a:pt x="624" y="104"/>
                    <a:pt x="552" y="160"/>
                  </a:cubicBezTo>
                  <a:cubicBezTo>
                    <a:pt x="465" y="208"/>
                    <a:pt x="480" y="240"/>
                    <a:pt x="320" y="304"/>
                  </a:cubicBezTo>
                  <a:cubicBezTo>
                    <a:pt x="168" y="368"/>
                    <a:pt x="0" y="512"/>
                    <a:pt x="600" y="592"/>
                  </a:cubicBezTo>
                  <a:cubicBezTo>
                    <a:pt x="696" y="640"/>
                    <a:pt x="920" y="696"/>
                    <a:pt x="984" y="640"/>
                  </a:cubicBezTo>
                  <a:cubicBezTo>
                    <a:pt x="1048" y="584"/>
                    <a:pt x="984" y="336"/>
                    <a:pt x="98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Freeform 16"/>
            <p:cNvSpPr>
              <a:spLocks/>
            </p:cNvSpPr>
            <p:nvPr/>
          </p:nvSpPr>
          <p:spPr bwMode="hidden">
            <a:xfrm>
              <a:off x="5117" y="-8"/>
              <a:ext cx="547" cy="696"/>
            </a:xfrm>
            <a:custGeom>
              <a:avLst/>
              <a:gdLst>
                <a:gd name="T0" fmla="*/ 19 w 547"/>
                <a:gd name="T1" fmla="*/ 0 h 696"/>
                <a:gd name="T2" fmla="*/ 19 w 547"/>
                <a:gd name="T3" fmla="*/ 528 h 696"/>
                <a:gd name="T4" fmla="*/ 131 w 547"/>
                <a:gd name="T5" fmla="*/ 680 h 696"/>
                <a:gd name="T6" fmla="*/ 355 w 547"/>
                <a:gd name="T7" fmla="*/ 624 h 696"/>
                <a:gd name="T8" fmla="*/ 499 w 547"/>
                <a:gd name="T9" fmla="*/ 384 h 696"/>
                <a:gd name="T10" fmla="*/ 547 w 547"/>
                <a:gd name="T11" fmla="*/ 0 h 6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96">
                  <a:moveTo>
                    <a:pt x="19" y="0"/>
                  </a:moveTo>
                  <a:cubicBezTo>
                    <a:pt x="19" y="88"/>
                    <a:pt x="0" y="415"/>
                    <a:pt x="19" y="528"/>
                  </a:cubicBezTo>
                  <a:cubicBezTo>
                    <a:pt x="38" y="641"/>
                    <a:pt x="75" y="664"/>
                    <a:pt x="131" y="680"/>
                  </a:cubicBezTo>
                  <a:cubicBezTo>
                    <a:pt x="187" y="696"/>
                    <a:pt x="294" y="673"/>
                    <a:pt x="355" y="624"/>
                  </a:cubicBezTo>
                  <a:cubicBezTo>
                    <a:pt x="416" y="575"/>
                    <a:pt x="467" y="488"/>
                    <a:pt x="499" y="384"/>
                  </a:cubicBezTo>
                  <a:cubicBezTo>
                    <a:pt x="531" y="280"/>
                    <a:pt x="537" y="80"/>
                    <a:pt x="547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Freeform 17"/>
            <p:cNvSpPr>
              <a:spLocks/>
            </p:cNvSpPr>
            <p:nvPr/>
          </p:nvSpPr>
          <p:spPr bwMode="hidden">
            <a:xfrm>
              <a:off x="0" y="2024"/>
              <a:ext cx="1984" cy="2296"/>
            </a:xfrm>
            <a:custGeom>
              <a:avLst/>
              <a:gdLst>
                <a:gd name="T0" fmla="*/ 0 w 1984"/>
                <a:gd name="T1" fmla="*/ 32 h 2296"/>
                <a:gd name="T2" fmla="*/ 336 w 1984"/>
                <a:gd name="T3" fmla="*/ 32 h 2296"/>
                <a:gd name="T4" fmla="*/ 592 w 1984"/>
                <a:gd name="T5" fmla="*/ 224 h 2296"/>
                <a:gd name="T6" fmla="*/ 696 w 1984"/>
                <a:gd name="T7" fmla="*/ 664 h 2296"/>
                <a:gd name="T8" fmla="*/ 664 w 1984"/>
                <a:gd name="T9" fmla="*/ 1224 h 2296"/>
                <a:gd name="T10" fmla="*/ 816 w 1984"/>
                <a:gd name="T11" fmla="*/ 1784 h 2296"/>
                <a:gd name="T12" fmla="*/ 1128 w 1984"/>
                <a:gd name="T13" fmla="*/ 2128 h 2296"/>
                <a:gd name="T14" fmla="*/ 1984 w 1984"/>
                <a:gd name="T15" fmla="*/ 2296 h 2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84" h="2296">
                  <a:moveTo>
                    <a:pt x="0" y="32"/>
                  </a:moveTo>
                  <a:cubicBezTo>
                    <a:pt x="56" y="32"/>
                    <a:pt x="237" y="0"/>
                    <a:pt x="336" y="32"/>
                  </a:cubicBezTo>
                  <a:cubicBezTo>
                    <a:pt x="435" y="64"/>
                    <a:pt x="532" y="119"/>
                    <a:pt x="592" y="224"/>
                  </a:cubicBezTo>
                  <a:cubicBezTo>
                    <a:pt x="652" y="329"/>
                    <a:pt x="684" y="497"/>
                    <a:pt x="696" y="664"/>
                  </a:cubicBezTo>
                  <a:cubicBezTo>
                    <a:pt x="708" y="831"/>
                    <a:pt x="644" y="1037"/>
                    <a:pt x="664" y="1224"/>
                  </a:cubicBezTo>
                  <a:cubicBezTo>
                    <a:pt x="684" y="1411"/>
                    <a:pt x="739" y="1633"/>
                    <a:pt x="816" y="1784"/>
                  </a:cubicBezTo>
                  <a:cubicBezTo>
                    <a:pt x="893" y="1935"/>
                    <a:pt x="933" y="2043"/>
                    <a:pt x="1128" y="2128"/>
                  </a:cubicBezTo>
                  <a:cubicBezTo>
                    <a:pt x="1323" y="2213"/>
                    <a:pt x="1806" y="2261"/>
                    <a:pt x="1984" y="2296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Freeform 18"/>
            <p:cNvSpPr>
              <a:spLocks/>
            </p:cNvSpPr>
            <p:nvPr/>
          </p:nvSpPr>
          <p:spPr bwMode="hidden">
            <a:xfrm>
              <a:off x="0" y="2400"/>
              <a:ext cx="816" cy="1912"/>
            </a:xfrm>
            <a:custGeom>
              <a:avLst/>
              <a:gdLst>
                <a:gd name="T0" fmla="*/ 0 w 816"/>
                <a:gd name="T1" fmla="*/ 280 h 1912"/>
                <a:gd name="T2" fmla="*/ 384 w 816"/>
                <a:gd name="T3" fmla="*/ 280 h 1912"/>
                <a:gd name="T4" fmla="*/ 368 w 816"/>
                <a:gd name="T5" fmla="*/ 896 h 1912"/>
                <a:gd name="T6" fmla="*/ 528 w 816"/>
                <a:gd name="T7" fmla="*/ 1528 h 1912"/>
                <a:gd name="T8" fmla="*/ 816 w 816"/>
                <a:gd name="T9" fmla="*/ 1912 h 19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" h="1912">
                  <a:moveTo>
                    <a:pt x="0" y="280"/>
                  </a:moveTo>
                  <a:cubicBezTo>
                    <a:pt x="144" y="0"/>
                    <a:pt x="323" y="177"/>
                    <a:pt x="384" y="280"/>
                  </a:cubicBezTo>
                  <a:cubicBezTo>
                    <a:pt x="488" y="440"/>
                    <a:pt x="344" y="688"/>
                    <a:pt x="368" y="896"/>
                  </a:cubicBezTo>
                  <a:cubicBezTo>
                    <a:pt x="392" y="1104"/>
                    <a:pt x="453" y="1359"/>
                    <a:pt x="528" y="1528"/>
                  </a:cubicBezTo>
                  <a:cubicBezTo>
                    <a:pt x="603" y="1697"/>
                    <a:pt x="756" y="1832"/>
                    <a:pt x="816" y="1912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Freeform 19"/>
            <p:cNvSpPr>
              <a:spLocks/>
            </p:cNvSpPr>
            <p:nvPr/>
          </p:nvSpPr>
          <p:spPr bwMode="hidden">
            <a:xfrm>
              <a:off x="2688" y="3228"/>
              <a:ext cx="3080" cy="1084"/>
            </a:xfrm>
            <a:custGeom>
              <a:avLst/>
              <a:gdLst>
                <a:gd name="T0" fmla="*/ 0 w 3080"/>
                <a:gd name="T1" fmla="*/ 1084 h 1084"/>
                <a:gd name="T2" fmla="*/ 424 w 3080"/>
                <a:gd name="T3" fmla="*/ 932 h 1084"/>
                <a:gd name="T4" fmla="*/ 640 w 3080"/>
                <a:gd name="T5" fmla="*/ 292 h 1084"/>
                <a:gd name="T6" fmla="*/ 1032 w 3080"/>
                <a:gd name="T7" fmla="*/ 20 h 1084"/>
                <a:gd name="T8" fmla="*/ 1536 w 3080"/>
                <a:gd name="T9" fmla="*/ 172 h 1084"/>
                <a:gd name="T10" fmla="*/ 2064 w 3080"/>
                <a:gd name="T11" fmla="*/ 604 h 1084"/>
                <a:gd name="T12" fmla="*/ 2400 w 3080"/>
                <a:gd name="T13" fmla="*/ 940 h 1084"/>
                <a:gd name="T14" fmla="*/ 3080 w 3080"/>
                <a:gd name="T15" fmla="*/ 1084 h 10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80" h="1084">
                  <a:moveTo>
                    <a:pt x="0" y="1084"/>
                  </a:moveTo>
                  <a:cubicBezTo>
                    <a:pt x="71" y="1059"/>
                    <a:pt x="317" y="1064"/>
                    <a:pt x="424" y="932"/>
                  </a:cubicBezTo>
                  <a:cubicBezTo>
                    <a:pt x="531" y="800"/>
                    <a:pt x="539" y="444"/>
                    <a:pt x="640" y="292"/>
                  </a:cubicBezTo>
                  <a:cubicBezTo>
                    <a:pt x="741" y="140"/>
                    <a:pt x="883" y="40"/>
                    <a:pt x="1032" y="20"/>
                  </a:cubicBezTo>
                  <a:cubicBezTo>
                    <a:pt x="1181" y="0"/>
                    <a:pt x="1364" y="75"/>
                    <a:pt x="1536" y="172"/>
                  </a:cubicBezTo>
                  <a:cubicBezTo>
                    <a:pt x="1708" y="269"/>
                    <a:pt x="1920" y="476"/>
                    <a:pt x="2064" y="604"/>
                  </a:cubicBezTo>
                  <a:cubicBezTo>
                    <a:pt x="2208" y="732"/>
                    <a:pt x="2231" y="860"/>
                    <a:pt x="2400" y="940"/>
                  </a:cubicBezTo>
                  <a:cubicBezTo>
                    <a:pt x="2569" y="1020"/>
                    <a:pt x="2939" y="1054"/>
                    <a:pt x="3080" y="1084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51" name="Picture 49" descr="Topbanx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33CC99"/>
                </a:clrFrom>
                <a:clrTo>
                  <a:srgbClr val="33CC9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9" t="5319" b="4256"/>
            <a:stretch>
              <a:fillRect/>
            </a:stretch>
          </p:blipFill>
          <p:spPr bwMode="auto">
            <a:xfrm>
              <a:off x="0" y="0"/>
              <a:ext cx="32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61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365875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61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365875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61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365875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F4736-E7B0-40B7-8F96-C3CA687E9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6376"/>
            <a:ext cx="9172575" cy="1012825"/>
          </a:xfrm>
        </p:spPr>
        <p:txBody>
          <a:bodyPr>
            <a:normAutofit/>
          </a:bodyPr>
          <a:lstStyle/>
          <a:p>
            <a:pPr algn="l"/>
            <a:r>
              <a:rPr lang="en-US" sz="4400" i="1" dirty="0">
                <a:solidFill>
                  <a:srgbClr val="FFFF00"/>
                </a:solidFill>
              </a:rPr>
              <a:t>BEAN PRODUCTION</a:t>
            </a:r>
            <a:r>
              <a:rPr lang="en-US" sz="4400" i="1" dirty="0"/>
              <a:t> </a:t>
            </a:r>
            <a:r>
              <a:rPr lang="en-US" sz="4400" i="1" dirty="0" smtClean="0"/>
              <a:t>– Crop Health</a:t>
            </a:r>
            <a:endParaRPr lang="en-US" sz="4400" i="1" dirty="0"/>
          </a:p>
        </p:txBody>
      </p:sp>
      <p:sp>
        <p:nvSpPr>
          <p:cNvPr id="230403" name="Rectangle 3"/>
          <p:cNvSpPr>
            <a:spLocks noChangeArrowheads="1"/>
          </p:cNvSpPr>
          <p:nvPr/>
        </p:nvSpPr>
        <p:spPr bwMode="auto">
          <a:xfrm>
            <a:off x="6400800" y="5638800"/>
            <a:ext cx="34483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Howard Schwartz</a:t>
            </a:r>
          </a:p>
          <a:p>
            <a:r>
              <a:rPr 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Plant Pathologist</a:t>
            </a:r>
            <a:endParaRPr lang="en-US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Colorado State University</a:t>
            </a:r>
          </a:p>
        </p:txBody>
      </p:sp>
      <p:pic>
        <p:nvPicPr>
          <p:cNvPr id="5" name="Picture 4" descr="Common Bean Field - Inspection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71600" y="1311506"/>
            <a:ext cx="7139355" cy="43272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6087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381000"/>
            <a:ext cx="4371975" cy="1143000"/>
          </a:xfrm>
          <a:noFill/>
          <a:ln/>
        </p:spPr>
        <p:txBody>
          <a:bodyPr lIns="92075" tIns="46038" rIns="92075" bIns="46038" anchor="b"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 P M  Strategy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b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Root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Rots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>
          <a:xfrm>
            <a:off x="1448397" y="1981200"/>
            <a:ext cx="7124104" cy="4419600"/>
          </a:xfrm>
          <a:blipFill dpi="0" rotWithShape="1">
            <a:blip r:embed="rId3" cstate="screen">
              <a:alphaModFix amt="35000"/>
            </a:blip>
            <a:srcRect/>
            <a:stretch>
              <a:fillRect/>
            </a:stretch>
          </a:blipFill>
          <a:ln/>
          <a:effectLst>
            <a:softEdge rad="63500"/>
          </a:effectLst>
        </p:spPr>
        <p:txBody>
          <a:bodyPr lIns="92075" tIns="46038" rIns="92075" bIns="46038">
            <a:noAutofit/>
          </a:bodyPr>
          <a:lstStyle/>
          <a:p>
            <a:pPr>
              <a:buNone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Volunteer Management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7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endParaRPr lang="en-US" sz="2700" b="1" dirty="0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Crop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Rotation 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{3 + years} </a:t>
            </a:r>
            <a:r>
              <a:rPr lang="en-US" sz="2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700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sz="27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Variety Selection			</a:t>
            </a:r>
            <a:r>
              <a:rPr lang="en-US" sz="27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Moderate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Seed Quality			</a:t>
            </a:r>
            <a:r>
              <a:rPr lang="en-US" sz="27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Planting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Date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{&gt; 60</a:t>
            </a:r>
            <a:r>
              <a:rPr lang="en-US" sz="2000" b="1" baseline="30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F}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700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endParaRPr lang="en-US" sz="2700" b="1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Tillage (Sanitation)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700" b="1" dirty="0" smtClean="0"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endParaRPr lang="en-US" sz="2700" b="1" dirty="0">
              <a:solidFill>
                <a:srgbClr val="66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Irrigation				</a:t>
            </a:r>
            <a:r>
              <a:rPr lang="en-US" sz="27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Moderate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Fertility				</a:t>
            </a:r>
            <a:r>
              <a:rPr lang="en-US" sz="27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Moderate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Pesticides / Compost		</a:t>
            </a:r>
            <a:r>
              <a:rPr lang="en-US" sz="2700" b="1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Moderate</a:t>
            </a:r>
            <a:endParaRPr lang="en-US" sz="27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6057900" y="1533538"/>
            <a:ext cx="248959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800" u="sng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Effectiveness</a:t>
            </a:r>
          </a:p>
        </p:txBody>
      </p:sp>
      <p:pic>
        <p:nvPicPr>
          <p:cNvPr id="6" name="Picture 5" descr="fusarium root rot-3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89361" y="76200"/>
            <a:ext cx="1811915" cy="1600200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178109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ean rust 6 - Paoli 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231" y="41475"/>
            <a:ext cx="2992781" cy="17984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3162300" y="228600"/>
            <a:ext cx="3524250" cy="108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158" tIns="43580" rIns="87158" bIns="43580" anchor="b"/>
          <a:lstStyle/>
          <a:p>
            <a:pPr defTabSz="865188"/>
            <a:r>
              <a:rPr lang="en-US" sz="3600" i="0" dirty="0">
                <a:solidFill>
                  <a:srgbClr val="FFFF00"/>
                </a:solidFill>
              </a:rPr>
              <a:t>I P M  Strategy </a:t>
            </a:r>
            <a:r>
              <a:rPr lang="en-US" sz="3600" i="0" dirty="0" smtClean="0">
                <a:solidFill>
                  <a:srgbClr val="FFFF00"/>
                </a:solidFill>
              </a:rPr>
              <a:t>– </a:t>
            </a:r>
          </a:p>
          <a:p>
            <a:pPr defTabSz="865188"/>
            <a:r>
              <a:rPr lang="en-US" sz="3600" i="0" dirty="0" smtClean="0">
                <a:solidFill>
                  <a:srgbClr val="FFFF00"/>
                </a:solidFill>
              </a:rPr>
              <a:t>Foliar</a:t>
            </a:r>
            <a:r>
              <a:rPr lang="en-US" sz="36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i="0" dirty="0" smtClean="0">
                <a:solidFill>
                  <a:srgbClr val="FFFF00"/>
                </a:solidFill>
              </a:rPr>
              <a:t>Diseases</a:t>
            </a:r>
            <a:endParaRPr lang="en-US" sz="3600" i="0" dirty="0">
              <a:solidFill>
                <a:srgbClr val="FFFF00"/>
              </a:solidFill>
            </a:endParaRP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1114425" y="1844566"/>
            <a:ext cx="8658225" cy="4784834"/>
          </a:xfrm>
          <a:prstGeom prst="rect">
            <a:avLst/>
          </a:prstGeom>
          <a:blipFill dpi="0" rotWithShape="1">
            <a:blip r:embed="rId5" cstate="screen">
              <a:alphaModFix amt="35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lIns="87158" tIns="43580" rIns="87158" bIns="43580"/>
          <a:lstStyle/>
          <a:p>
            <a:pPr marL="323850" indent="-323850" defTabSz="865188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sz="2700" i="0" dirty="0" smtClean="0">
                <a:solidFill>
                  <a:srgbClr val="FFFFFF"/>
                </a:solidFill>
              </a:rPr>
              <a:t>Volunteer Management</a:t>
            </a:r>
            <a:r>
              <a:rPr lang="en-US" sz="2700" i="0" dirty="0" smtClean="0"/>
              <a:t>	</a:t>
            </a:r>
            <a:r>
              <a:rPr lang="en-US" sz="27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700" i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</a:t>
            </a:r>
            <a:r>
              <a:rPr lang="en-US" sz="2700" i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2000" i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(low for WM)</a:t>
            </a:r>
          </a:p>
          <a:p>
            <a:pPr marL="323850" indent="-323850" defTabSz="865188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sz="2700" i="0" dirty="0" smtClean="0">
                <a:solidFill>
                  <a:srgbClr val="FFFFFF"/>
                </a:solidFill>
              </a:rPr>
              <a:t>Crop Rotation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{3 + years} </a:t>
            </a:r>
            <a:r>
              <a:rPr lang="en-US" sz="2700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en-US" sz="2700" i="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</a:t>
            </a:r>
            <a:endParaRPr lang="en-US" sz="2700" i="0" dirty="0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23850" indent="-323850" defTabSz="865188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sz="2700" i="0" dirty="0">
                <a:solidFill>
                  <a:srgbClr val="FFFFFF"/>
                </a:solidFill>
              </a:rPr>
              <a:t>Variety Selection</a:t>
            </a:r>
            <a:r>
              <a:rPr lang="en-US" sz="2700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  <a:r>
              <a:rPr lang="en-US" sz="2700" i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</a:t>
            </a:r>
            <a:endParaRPr lang="en-US" sz="2700" i="0" dirty="0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23850" indent="-323850" defTabSz="865188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sz="2700" i="0" dirty="0">
                <a:solidFill>
                  <a:srgbClr val="FFFFFF"/>
                </a:solidFill>
              </a:rPr>
              <a:t>Seed Quality</a:t>
            </a:r>
            <a:r>
              <a:rPr lang="en-US" sz="2700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  <a:r>
              <a:rPr lang="en-US" sz="27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</a:t>
            </a:r>
            <a:r>
              <a:rPr lang="en-U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700" i="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23850" indent="-323850" defTabSz="865188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sz="2700" i="0" dirty="0">
                <a:solidFill>
                  <a:srgbClr val="FFFFFF"/>
                </a:solidFill>
              </a:rPr>
              <a:t>Planting Date</a:t>
            </a:r>
            <a:r>
              <a:rPr lang="en-US" sz="2700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  <a:r>
              <a:rPr lang="en-US" sz="2700" i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Moderate</a:t>
            </a:r>
            <a:endParaRPr lang="en-US" sz="2700" i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23850" indent="-323850" defTabSz="865188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sz="2700" i="0" dirty="0" smtClean="0">
                <a:solidFill>
                  <a:srgbClr val="FFFFFF"/>
                </a:solidFill>
              </a:rPr>
              <a:t>Tillage (sanitation)</a:t>
            </a:r>
            <a:r>
              <a:rPr lang="en-US" sz="2700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en-US" sz="27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Moderate 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sz="27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</a:t>
            </a:r>
            <a:endParaRPr lang="en-US" sz="2000" i="0" dirty="0">
              <a:solidFill>
                <a:srgbClr val="66FFFF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23850" indent="-323850" defTabSz="865188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sz="2700" i="0" dirty="0">
                <a:solidFill>
                  <a:srgbClr val="FFFFFF"/>
                </a:solidFill>
              </a:rPr>
              <a:t>Irrigation</a:t>
            </a:r>
            <a:r>
              <a:rPr lang="en-US" sz="2700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</a:t>
            </a:r>
            <a:r>
              <a:rPr lang="en-US" sz="2700" i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Moderate </a:t>
            </a: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(high for WM)</a:t>
            </a:r>
            <a:endParaRPr lang="en-US" sz="2000" i="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23850" indent="-323850" defTabSz="865188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sz="2700" i="0" dirty="0">
                <a:solidFill>
                  <a:srgbClr val="FFFFFF"/>
                </a:solidFill>
              </a:rPr>
              <a:t>Fertility</a:t>
            </a:r>
            <a:r>
              <a:rPr lang="en-US" sz="2700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		</a:t>
            </a:r>
            <a:r>
              <a:rPr lang="en-US" sz="2700" i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Moderate</a:t>
            </a:r>
            <a:r>
              <a:rPr lang="en-US" sz="27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23850" indent="-323850" defTabSz="865188">
              <a:spcBef>
                <a:spcPct val="20000"/>
              </a:spcBef>
              <a:buClr>
                <a:schemeClr val="bg1"/>
              </a:buClr>
              <a:buSzPct val="75000"/>
            </a:pPr>
            <a:r>
              <a:rPr lang="en-US" sz="2700" i="0" dirty="0" smtClean="0">
                <a:solidFill>
                  <a:srgbClr val="FFFFFF"/>
                </a:solidFill>
              </a:rPr>
              <a:t>Pesticide </a:t>
            </a:r>
            <a:r>
              <a:rPr lang="en-US" sz="2700" i="0" dirty="0">
                <a:solidFill>
                  <a:srgbClr val="FFFFFF"/>
                </a:solidFill>
              </a:rPr>
              <a:t>Scheduling</a:t>
            </a:r>
            <a:r>
              <a:rPr lang="en-US" sz="2700" i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en-US" sz="27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Moderate </a:t>
            </a:r>
            <a:r>
              <a:rPr lang="en-US" sz="27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sz="27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High</a:t>
            </a:r>
            <a:endParaRPr lang="en-US" sz="2700" i="0" dirty="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5524500" y="1386102"/>
            <a:ext cx="2545216" cy="51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7158" tIns="43580" rIns="87158" bIns="43580">
            <a:spAutoFit/>
          </a:bodyPr>
          <a:lstStyle/>
          <a:p>
            <a:pPr defTabSz="865188"/>
            <a:r>
              <a:rPr lang="en-US" sz="2800" b="1" i="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Effectiveness</a:t>
            </a:r>
          </a:p>
        </p:txBody>
      </p:sp>
      <p:graphicFrame>
        <p:nvGraphicFramePr>
          <p:cNvPr id="337921" name="Object 1"/>
          <p:cNvGraphicFramePr>
            <a:graphicFrameLocks/>
          </p:cNvGraphicFramePr>
          <p:nvPr/>
        </p:nvGraphicFramePr>
        <p:xfrm>
          <a:off x="8486775" y="11114"/>
          <a:ext cx="1807369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Image" r:id="rId6" imgW="1650960" imgH="1287360" progId="">
                  <p:embed/>
                </p:oleObj>
              </mc:Choice>
              <mc:Fallback>
                <p:oleObj name="Image" r:id="rId6" imgW="1650960" imgH="1287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6775" y="11114"/>
                        <a:ext cx="1807369" cy="14366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mmon bacterial blight-3.jpg"/>
          <p:cNvPicPr>
            <a:picLocks noChangeAspect="1"/>
          </p:cNvPicPr>
          <p:nvPr/>
        </p:nvPicPr>
        <p:blipFill>
          <a:blip r:embed="rId8" cstate="screen">
            <a:lum bright="10000"/>
          </a:blip>
          <a:stretch>
            <a:fillRect/>
          </a:stretch>
        </p:blipFill>
        <p:spPr>
          <a:xfrm>
            <a:off x="6686550" y="46400"/>
            <a:ext cx="1636999" cy="1401400"/>
          </a:xfrm>
          <a:prstGeom prst="rect">
            <a:avLst/>
          </a:prstGeom>
          <a:ln w="19050">
            <a:solidFill>
              <a:srgbClr val="FFFF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11" y="2430550"/>
            <a:ext cx="2553739" cy="176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9880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ean-3.jpg"/>
          <p:cNvPicPr>
            <a:picLocks noChangeAspect="1"/>
          </p:cNvPicPr>
          <p:nvPr/>
        </p:nvPicPr>
        <p:blipFill>
          <a:blip r:embed="rId3" cstate="screen">
            <a:lum bright="10000"/>
          </a:blip>
          <a:srcRect/>
          <a:stretch>
            <a:fillRect/>
          </a:stretch>
        </p:blipFill>
        <p:spPr>
          <a:xfrm>
            <a:off x="2276966" y="2499934"/>
            <a:ext cx="2487828" cy="1338349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6" descr="aerial applications on sugar beet (Beta vulgaris ssp. vulgaris (sugar beet group)) - 1571922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95301" y="1295400"/>
            <a:ext cx="3048000" cy="1371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3" name="Picture 12" descr="Common Bean Field - Inspection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991101" y="3733800"/>
            <a:ext cx="4372281" cy="2981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Picture 14" descr="potato-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524500" y="1295400"/>
            <a:ext cx="3282811" cy="2250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7892" name="Picture 4" descr="carrot, Daucus carota ssp. sativus (Apiales: Apiaceae) - 536359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19300" y="4114802"/>
            <a:ext cx="2438400" cy="24003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6300" y="3124200"/>
            <a:ext cx="9067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100" dirty="0" err="1" smtClean="0">
                <a:solidFill>
                  <a:schemeClr val="tx1"/>
                </a:solidFill>
              </a:rPr>
              <a:t>Glyphosate</a:t>
            </a:r>
            <a:r>
              <a:rPr lang="en-US" sz="3100" dirty="0" smtClean="0">
                <a:solidFill>
                  <a:schemeClr val="tx1"/>
                </a:solidFill>
              </a:rPr>
              <a:t> drift </a:t>
            </a:r>
            <a:r>
              <a:rPr lang="en-US" sz="3100" dirty="0" smtClean="0">
                <a:solidFill>
                  <a:srgbClr val="FFFF00"/>
                </a:solidFill>
              </a:rPr>
              <a:t>Poses a High Risk </a:t>
            </a:r>
            <a:r>
              <a:rPr lang="en-US" sz="3100" dirty="0" smtClean="0">
                <a:solidFill>
                  <a:schemeClr val="tx1"/>
                </a:solidFill>
              </a:rPr>
              <a:t>to sensitive crops grown near Roundup-treated fields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6100" y="358914"/>
            <a:ext cx="60904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smtClean="0">
                <a:solidFill>
                  <a:srgbClr val="92D050"/>
                </a:solidFill>
              </a:rPr>
              <a:t>Chemical Drift Reminder !</a:t>
            </a:r>
            <a:endParaRPr lang="en-US" sz="4000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8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071" y="304800"/>
            <a:ext cx="6328029" cy="84124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Dry Bean Damage </a:t>
            </a:r>
            <a:r>
              <a:rPr lang="en-US" sz="3200" dirty="0" smtClean="0"/>
              <a:t>– delayed maturity</a:t>
            </a:r>
            <a:endParaRPr lang="en-US" sz="3200" dirty="0"/>
          </a:p>
        </p:txBody>
      </p:sp>
      <p:pic>
        <p:nvPicPr>
          <p:cNvPr id="4" name="Picture 3" descr="Fagerberg - north portion with abnormal pods &amp; irregular maturity 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90500" y="1600200"/>
            <a:ext cx="4954924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Fagerberg - south portion with normal pods &amp; uniform maturity 2.jpg"/>
          <p:cNvPicPr>
            <a:picLocks noChangeAspect="1"/>
          </p:cNvPicPr>
          <p:nvPr/>
        </p:nvPicPr>
        <p:blipFill>
          <a:blip r:embed="rId4" cstate="screen">
            <a:lum bright="10000" contrast="10000"/>
          </a:blip>
          <a:stretch>
            <a:fillRect/>
          </a:stretch>
        </p:blipFill>
        <p:spPr>
          <a:xfrm>
            <a:off x="5372101" y="1446232"/>
            <a:ext cx="4741333" cy="3173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 descr="Fagerberg - north portion with abnormal pods &amp; irregular maturity 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47173" y="3886200"/>
            <a:ext cx="5363127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115300" y="816114"/>
            <a:ext cx="2023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No Drift</a:t>
            </a:r>
            <a:endParaRPr lang="en-US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505700" y="66294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5"/>
          <p:cNvGrpSpPr/>
          <p:nvPr/>
        </p:nvGrpSpPr>
        <p:grpSpPr>
          <a:xfrm rot="1045888">
            <a:off x="6160493" y="4583503"/>
            <a:ext cx="3986687" cy="1799032"/>
            <a:chOff x="5151393" y="1371599"/>
            <a:chExt cx="3725907" cy="1515597"/>
          </a:xfrm>
        </p:grpSpPr>
        <p:pic>
          <p:nvPicPr>
            <p:cNvPr id="17" name="Picture 2" descr="http://www.forestryimages.org/images/768x512/5359950.jpg"/>
            <p:cNvPicPr>
              <a:picLocks noChangeAspect="1" noChangeArrowheads="1"/>
            </p:cNvPicPr>
            <p:nvPr/>
          </p:nvPicPr>
          <p:blipFill>
            <a:blip r:embed="rId6" cstate="screen">
              <a:lum contrast="10000"/>
            </a:blip>
            <a:srcRect/>
            <a:stretch>
              <a:fillRect/>
            </a:stretch>
          </p:blipFill>
          <p:spPr bwMode="auto">
            <a:xfrm>
              <a:off x="6515100" y="1371599"/>
              <a:ext cx="2362200" cy="1515597"/>
            </a:xfrm>
            <a:prstGeom prst="ellips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5151393" y="2336140"/>
              <a:ext cx="1524000" cy="228600"/>
            </a:xfrm>
            <a:prstGeom prst="straightConnector1">
              <a:avLst/>
            </a:prstGeom>
            <a:ln w="50800">
              <a:solidFill>
                <a:srgbClr val="66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800100" y="6106180"/>
            <a:ext cx="2050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20 – 30 days</a:t>
            </a:r>
            <a:endParaRPr 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476803">
            <a:off x="6430944" y="4846640"/>
            <a:ext cx="12682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66FFFF"/>
                </a:solidFill>
              </a:rPr>
              <a:t>Drift</a:t>
            </a:r>
            <a:endParaRPr lang="en-US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66FF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295900" y="4343400"/>
            <a:ext cx="685800" cy="121388"/>
          </a:xfrm>
          <a:prstGeom prst="straightConnector1">
            <a:avLst/>
          </a:prstGeom>
          <a:ln w="50800">
            <a:solidFill>
              <a:srgbClr val="66FFFF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33003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671" y="152400"/>
            <a:ext cx="6785229" cy="84124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Dry Bean Damage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3200" dirty="0" smtClean="0"/>
              <a:t>– pod &amp; seed responses</a:t>
            </a:r>
            <a:endParaRPr lang="en-US" sz="3200" dirty="0"/>
          </a:p>
        </p:txBody>
      </p:sp>
      <p:pic>
        <p:nvPicPr>
          <p:cNvPr id="3" name="Picture 2" descr="Fagerberg - abnormal pod &amp; seed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8500" y="3352802"/>
            <a:ext cx="3886200" cy="26015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3" descr="Fagerberg - abnormal pods &amp; irregular maturity 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flipH="1">
            <a:off x="266699" y="1524000"/>
            <a:ext cx="2833817" cy="3276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Fagerberg - normal pod &amp; seeds 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6789795" y="2045172"/>
            <a:ext cx="3870208" cy="259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780871" y="802640"/>
            <a:ext cx="2023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No Drift</a:t>
            </a:r>
            <a:endParaRPr lang="en-US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20817181">
            <a:off x="3052451" y="1367940"/>
            <a:ext cx="4163942" cy="1689056"/>
            <a:chOff x="5219700" y="1371599"/>
            <a:chExt cx="3657600" cy="1515597"/>
          </a:xfrm>
        </p:grpSpPr>
        <p:pic>
          <p:nvPicPr>
            <p:cNvPr id="8" name="Picture 2" descr="http://www.forestryimages.org/images/768x512/5359950.jpg"/>
            <p:cNvPicPr>
              <a:picLocks noChangeAspect="1" noChangeArrowheads="1"/>
            </p:cNvPicPr>
            <p:nvPr/>
          </p:nvPicPr>
          <p:blipFill>
            <a:blip r:embed="rId6" cstate="screen">
              <a:lum contrast="10000"/>
            </a:blip>
            <a:srcRect/>
            <a:stretch>
              <a:fillRect/>
            </a:stretch>
          </p:blipFill>
          <p:spPr bwMode="auto">
            <a:xfrm>
              <a:off x="6515100" y="1371599"/>
              <a:ext cx="2362200" cy="1515597"/>
            </a:xfrm>
            <a:prstGeom prst="ellips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5219700" y="2209800"/>
              <a:ext cx="1524000" cy="228600"/>
            </a:xfrm>
            <a:prstGeom prst="straightConnector1">
              <a:avLst/>
            </a:prstGeom>
            <a:ln w="50800">
              <a:solidFill>
                <a:srgbClr val="00FFFF"/>
              </a:solidFill>
              <a:headEnd type="arrow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3111500" y="5877580"/>
            <a:ext cx="3275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30 – 100% yield loss</a:t>
            </a:r>
            <a:endParaRPr 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20407647">
            <a:off x="3244853" y="2049105"/>
            <a:ext cx="1268296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FFFF"/>
                </a:solidFill>
              </a:rPr>
              <a:t>Drift</a:t>
            </a:r>
            <a:endParaRPr lang="en-US" sz="40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0594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6"/>
          <p:cNvSpPr>
            <a:spLocks noChangeArrowheads="1" noChangeShapeType="1" noTextEdit="1"/>
          </p:cNvSpPr>
          <p:nvPr/>
        </p:nvSpPr>
        <p:spPr bwMode="auto">
          <a:xfrm>
            <a:off x="15876" y="4876802"/>
            <a:ext cx="2789238" cy="1692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   Colorado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   State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     University</a:t>
            </a:r>
          </a:p>
        </p:txBody>
      </p:sp>
      <p:pic>
        <p:nvPicPr>
          <p:cNvPr id="69635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77" y="1589"/>
            <a:ext cx="10279063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9535532">
            <a:off x="125753" y="1316398"/>
            <a:ext cx="36471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Thank you</a:t>
            </a:r>
          </a:p>
        </p:txBody>
      </p:sp>
      <p:pic>
        <p:nvPicPr>
          <p:cNvPr id="6" name="Picture 5" descr="CSU Logo - green righ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43700" y="5105404"/>
            <a:ext cx="2712110" cy="117774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70033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5" y="76200"/>
            <a:ext cx="4972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" name="Picture 4" descr="http://www.cpc.ncep.noaa.gov/products/expert_assessment/season_drought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00525" y="2514601"/>
            <a:ext cx="5915025" cy="397644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Rectangle 3"/>
          <p:cNvSpPr/>
          <p:nvPr/>
        </p:nvSpPr>
        <p:spPr>
          <a:xfrm>
            <a:off x="6676415" y="457201"/>
            <a:ext cx="20313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2014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4579" y="4133672"/>
            <a:ext cx="110799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??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050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n-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12418" y="76200"/>
            <a:ext cx="3774582" cy="205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2975" y="2819400"/>
            <a:ext cx="8915400" cy="3200876"/>
          </a:xfrm>
          <a:prstGeom prst="rect">
            <a:avLst/>
          </a:prstGeom>
          <a:solidFill>
            <a:schemeClr val="tx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“When faced with a limited supply of water, it is best to </a:t>
            </a:r>
            <a:r>
              <a:rPr lang="en-US" sz="2800" dirty="0" smtClean="0">
                <a:solidFill>
                  <a:srgbClr val="3BF808"/>
                </a:solidFill>
              </a:rPr>
              <a:t>avoid water stress EARLY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in the season.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FFFFFF"/>
                </a:solidFill>
              </a:rPr>
              <a:t>Instead, allow any stress to occur at the END of the season.”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400" u="sng" dirty="0" smtClean="0">
                <a:solidFill>
                  <a:srgbClr val="FFFF00"/>
                </a:solidFill>
              </a:rPr>
              <a:t>Excerpts from</a:t>
            </a:r>
            <a:r>
              <a:rPr lang="en-US" sz="1400" dirty="0" smtClean="0"/>
              <a:t>  </a:t>
            </a:r>
            <a:r>
              <a:rPr lang="en-US" sz="1400" i="1" dirty="0" smtClean="0">
                <a:solidFill>
                  <a:srgbClr val="FFFFFF"/>
                </a:solidFill>
              </a:rPr>
              <a:t>Dry Bean Production &amp; Pest Management Bull. 562A (5 year study)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19490" name="Picture 2" descr="http://www.apsnet.org/apsstore/shopapspress/PublishingImages/562AC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18923" y="4800600"/>
            <a:ext cx="1596628" cy="1905000"/>
          </a:xfrm>
          <a:prstGeom prst="rect">
            <a:avLst/>
          </a:prstGeom>
          <a:noFill/>
        </p:spPr>
      </p:pic>
      <p:pic>
        <p:nvPicPr>
          <p:cNvPr id="6" name="Picture 5" descr="Storm ( Bob Croissant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725" y="76201"/>
            <a:ext cx="3943350" cy="237718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02275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472" y="154436"/>
            <a:ext cx="6515100" cy="830997"/>
          </a:xfrm>
          <a:prstGeom prst="rect">
            <a:avLst/>
          </a:prstGeom>
          <a:solidFill>
            <a:schemeClr val="tx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Center Pivot - Water Stress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1 or 2 week delay early, </a:t>
            </a:r>
            <a:r>
              <a:rPr lang="en-US" sz="2000" dirty="0" smtClean="0">
                <a:solidFill>
                  <a:srgbClr val="FFC000"/>
                </a:solidFill>
              </a:rPr>
              <a:t>50% or 0 rate after Aug 10</a:t>
            </a:r>
            <a:r>
              <a:rPr lang="en-US" sz="1400" dirty="0" smtClean="0"/>
              <a:t> </a:t>
            </a:r>
            <a:endParaRPr lang="en-US" sz="1400" i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36706528"/>
              </p:ext>
            </p:extLst>
          </p:nvPr>
        </p:nvGraphicFramePr>
        <p:xfrm>
          <a:off x="342900" y="1219200"/>
          <a:ext cx="8829675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59426" name="Picture 2" descr="common bean, Phaseolus vulgaris  (Fabales: Fabaceae (Leguminosae)) - 5362539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6834670" y="11575"/>
            <a:ext cx="3452330" cy="204582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Rectangle 6"/>
          <p:cNvSpPr/>
          <p:nvPr/>
        </p:nvSpPr>
        <p:spPr>
          <a:xfrm>
            <a:off x="3390900" y="3048000"/>
            <a:ext cx="219002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Loss vs no stress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bean freeze damag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6200000">
            <a:off x="8424350" y="5023926"/>
            <a:ext cx="1676402" cy="1534547"/>
          </a:xfrm>
          <a:prstGeom prst="ellipse">
            <a:avLst/>
          </a:prstGeom>
          <a:ln>
            <a:solidFill>
              <a:srgbClr val="00B050"/>
            </a:solidFill>
          </a:ln>
        </p:spPr>
      </p:pic>
      <p:sp>
        <p:nvSpPr>
          <p:cNvPr id="8" name="Rectangle 7"/>
          <p:cNvSpPr/>
          <p:nvPr/>
        </p:nvSpPr>
        <p:spPr>
          <a:xfrm rot="20093468">
            <a:off x="8068579" y="4663102"/>
            <a:ext cx="16417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</a:rPr>
              <a:t>Delayed Maturity</a:t>
            </a:r>
            <a:endPara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9" name="Picture 2" descr="http://www.apsnet.org/apsstore/shopapspress/PublishingImages/562AC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725" y="5252396"/>
            <a:ext cx="1285875" cy="1534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4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3669497"/>
              </p:ext>
            </p:extLst>
          </p:nvPr>
        </p:nvGraphicFramePr>
        <p:xfrm>
          <a:off x="600075" y="1066800"/>
          <a:ext cx="874395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 descr="Bean Spacing - 1 line (7).JPG"/>
          <p:cNvPicPr>
            <a:picLocks noChangeAspect="1"/>
          </p:cNvPicPr>
          <p:nvPr/>
        </p:nvPicPr>
        <p:blipFill>
          <a:blip r:embed="rId3" cstate="screen">
            <a:lum bright="10000" contrast="10000"/>
          </a:blip>
          <a:stretch>
            <a:fillRect/>
          </a:stretch>
        </p:blipFill>
        <p:spPr>
          <a:xfrm>
            <a:off x="6828365" y="76200"/>
            <a:ext cx="3344335" cy="199001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/>
          <p:cNvSpPr txBox="1"/>
          <p:nvPr/>
        </p:nvSpPr>
        <p:spPr>
          <a:xfrm>
            <a:off x="85725" y="152401"/>
            <a:ext cx="6429375" cy="830997"/>
          </a:xfrm>
          <a:prstGeom prst="rect">
            <a:avLst/>
          </a:prstGeom>
          <a:solidFill>
            <a:schemeClr val="tx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Furrow - Water Stress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1 or 2 week delay early, </a:t>
            </a:r>
            <a:r>
              <a:rPr lang="en-US" sz="2000" dirty="0" smtClean="0">
                <a:solidFill>
                  <a:srgbClr val="FFC000"/>
                </a:solidFill>
              </a:rPr>
              <a:t>50% or 0 rate after Aug 10</a:t>
            </a:r>
            <a:endParaRPr lang="en-US" sz="1400" i="1" dirty="0"/>
          </a:p>
        </p:txBody>
      </p:sp>
      <p:sp>
        <p:nvSpPr>
          <p:cNvPr id="5" name="Rectangle 4"/>
          <p:cNvSpPr/>
          <p:nvPr/>
        </p:nvSpPr>
        <p:spPr>
          <a:xfrm>
            <a:off x="3162300" y="3200400"/>
            <a:ext cx="2254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% Loss vs  no stress</a:t>
            </a:r>
            <a:endParaRPr lang="en-US" sz="2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12" name="Picture 11" descr="bean freeze damage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6200000">
            <a:off x="8424350" y="5023926"/>
            <a:ext cx="1676402" cy="1534547"/>
          </a:xfrm>
          <a:prstGeom prst="ellipse">
            <a:avLst/>
          </a:prstGeom>
          <a:ln>
            <a:solidFill>
              <a:srgbClr val="00B050"/>
            </a:solidFill>
          </a:ln>
        </p:spPr>
      </p:pic>
      <p:sp>
        <p:nvSpPr>
          <p:cNvPr id="10" name="Rectangle 9"/>
          <p:cNvSpPr/>
          <p:nvPr/>
        </p:nvSpPr>
        <p:spPr>
          <a:xfrm rot="19594789">
            <a:off x="7941503" y="4767541"/>
            <a:ext cx="164179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Delayed Maturity</a:t>
            </a:r>
            <a:endParaRPr lang="en-US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2" descr="http://www.apsnet.org/apsstore/shopapspress/PublishingImages/562AC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725" y="5252396"/>
            <a:ext cx="1285875" cy="1534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9340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1197" y="-76200"/>
            <a:ext cx="6295429" cy="1470025"/>
          </a:xfrm>
        </p:spPr>
        <p:txBody>
          <a:bodyPr/>
          <a:lstStyle/>
          <a:p>
            <a:pPr algn="l"/>
            <a:r>
              <a:rPr lang="en-US" sz="4800" i="1" dirty="0"/>
              <a:t>BEAN ROOT HEALTH</a:t>
            </a:r>
            <a:r>
              <a:rPr lang="en-US" sz="2400" i="1" dirty="0"/>
              <a:t> </a:t>
            </a:r>
            <a:br>
              <a:rPr lang="en-US" sz="2400" i="1" dirty="0"/>
            </a:br>
            <a:r>
              <a:rPr lang="en-US" sz="2400" i="1" dirty="0"/>
              <a:t>Diagnostics – </a:t>
            </a:r>
            <a:r>
              <a:rPr lang="en-US" sz="2400" i="1" dirty="0" err="1"/>
              <a:t>Abiotic</a:t>
            </a:r>
            <a:r>
              <a:rPr lang="en-US" sz="2400" i="1" dirty="0"/>
              <a:t> Stress</a:t>
            </a:r>
          </a:p>
        </p:txBody>
      </p:sp>
      <p:sp>
        <p:nvSpPr>
          <p:cNvPr id="90117" name="AutoShape 5" descr="1111-19"/>
          <p:cNvSpPr>
            <a:spLocks noChangeArrowheads="1"/>
          </p:cNvSpPr>
          <p:nvPr/>
        </p:nvSpPr>
        <p:spPr bwMode="auto">
          <a:xfrm>
            <a:off x="342900" y="1524000"/>
            <a:ext cx="4572000" cy="3200400"/>
          </a:xfrm>
          <a:prstGeom prst="roundRect">
            <a:avLst>
              <a:gd name="adj" fmla="val 16667"/>
            </a:avLst>
          </a:prstGeom>
          <a:blipFill dpi="0" rotWithShape="1">
            <a:blip r:embed="rId2" cstate="screen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AutoShape 6" descr="582-54"/>
          <p:cNvSpPr>
            <a:spLocks noChangeArrowheads="1"/>
          </p:cNvSpPr>
          <p:nvPr/>
        </p:nvSpPr>
        <p:spPr bwMode="auto">
          <a:xfrm>
            <a:off x="5400675" y="3352800"/>
            <a:ext cx="4572000" cy="3200400"/>
          </a:xfrm>
          <a:prstGeom prst="roundRect">
            <a:avLst>
              <a:gd name="adj" fmla="val 16667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5" descr="582-60"/>
          <p:cNvSpPr>
            <a:spLocks noChangeArrowheads="1"/>
          </p:cNvSpPr>
          <p:nvPr/>
        </p:nvSpPr>
        <p:spPr bwMode="auto">
          <a:xfrm>
            <a:off x="5486400" y="990600"/>
            <a:ext cx="2914650" cy="2133600"/>
          </a:xfrm>
          <a:prstGeom prst="roundRect">
            <a:avLst>
              <a:gd name="adj" fmla="val 16667"/>
            </a:avLst>
          </a:prstGeom>
          <a:blipFill dpi="0" rotWithShape="1">
            <a:blip r:embed="rId4" cstate="screen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67276" y="59800"/>
            <a:ext cx="3110592" cy="2835800"/>
          </a:xfrm>
          <a:prstGeom prst="rect">
            <a:avLst/>
          </a:prstGeom>
          <a:noFill/>
          <a:ln w="9525" cmpd="sng" algn="ctr">
            <a:solidFill>
              <a:srgbClr val="253D75"/>
            </a:solidFill>
            <a:prstDash val="solid"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43050" y="2133601"/>
            <a:ext cx="6429375" cy="3693319"/>
          </a:xfrm>
          <a:prstGeom prst="rect">
            <a:avLst/>
          </a:prstGeom>
          <a:solidFill>
            <a:schemeClr val="tx1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FFFF00"/>
                </a:solidFill>
              </a:rPr>
              <a:t>Bean Rooting Depth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6 in	 	seedlings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12 – 16 in	flowering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36 in		maturity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tx2">
                    <a:lumMod val="90000"/>
                  </a:schemeClr>
                </a:solidFill>
              </a:rPr>
              <a:t>{water access critical at 24-36 in depth late season}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400" u="sng" dirty="0" smtClean="0">
                <a:solidFill>
                  <a:srgbClr val="FFFF00"/>
                </a:solidFill>
              </a:rPr>
              <a:t>Excerpts from</a:t>
            </a:r>
            <a:r>
              <a:rPr lang="en-US" sz="1400" dirty="0" smtClean="0"/>
              <a:t>  </a:t>
            </a:r>
            <a:r>
              <a:rPr lang="en-US" sz="1400" i="1" dirty="0" smtClean="0">
                <a:solidFill>
                  <a:srgbClr val="FFFFFF"/>
                </a:solidFill>
              </a:rPr>
              <a:t>Dry Bean Production &amp; Pest Management Bull. 562A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5" name="Picture 4" descr="Card - Common Bean Growth Stages_Page_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354391" y="3810001"/>
            <a:ext cx="1457325" cy="279533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285875" y="3200400"/>
            <a:ext cx="0" cy="1676400"/>
          </a:xfrm>
          <a:prstGeom prst="straightConnector1">
            <a:avLst/>
          </a:prstGeom>
          <a:ln w="88900" cmpd="tri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rooting depth.jpg"/>
          <p:cNvPicPr>
            <a:picLocks noChangeAspect="1"/>
          </p:cNvPicPr>
          <p:nvPr/>
        </p:nvPicPr>
        <p:blipFill>
          <a:blip r:embed="rId4" cstate="screen"/>
          <a:srcRect l="19468" t="66408" r="38641" b="8889"/>
          <a:stretch>
            <a:fillRect/>
          </a:stretch>
        </p:blipFill>
        <p:spPr>
          <a:xfrm>
            <a:off x="5270457" y="152400"/>
            <a:ext cx="4830162" cy="3276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2" descr="http://www.apsnet.org/apsstore/shopapspress/PublishingImages/562AC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5725" y="5252396"/>
            <a:ext cx="1285875" cy="1534229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6257925" y="685800"/>
            <a:ext cx="2940694" cy="0"/>
          </a:xfrm>
          <a:prstGeom prst="straightConnector1">
            <a:avLst/>
          </a:prstGeom>
          <a:ln w="38100" cmpd="sng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659904" y="282011"/>
            <a:ext cx="22749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compaction zone</a:t>
            </a:r>
            <a:endParaRPr lang="en-US" sz="2400" b="0" cap="none" spc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86475" y="76200"/>
            <a:ext cx="34290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2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6750" y="-98425"/>
            <a:ext cx="5772150" cy="1470025"/>
          </a:xfrm>
        </p:spPr>
        <p:txBody>
          <a:bodyPr/>
          <a:lstStyle/>
          <a:p>
            <a:pPr algn="l"/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/>
              <a:t> </a:t>
            </a:r>
            <a:r>
              <a:rPr lang="en-US" sz="4400" i="1" dirty="0"/>
              <a:t>BEAN ROOT HEALTH</a:t>
            </a:r>
            <a:r>
              <a:rPr lang="en-US" sz="2000" i="1" dirty="0"/>
              <a:t> </a:t>
            </a:r>
            <a:br>
              <a:rPr lang="en-US" sz="2000" i="1" dirty="0"/>
            </a:br>
            <a:endParaRPr lang="en-US" sz="2000" i="1" dirty="0"/>
          </a:p>
        </p:txBody>
      </p:sp>
      <p:sp>
        <p:nvSpPr>
          <p:cNvPr id="160772" name="Rectangle 4"/>
          <p:cNvSpPr>
            <a:spLocks noChangeArrowheads="1"/>
          </p:cNvSpPr>
          <p:nvPr/>
        </p:nvSpPr>
        <p:spPr bwMode="auto">
          <a:xfrm>
            <a:off x="342900" y="304800"/>
            <a:ext cx="6515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/>
            <a:r>
              <a:rPr lang="en-US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Soil Compaction Effects on Dry Beans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275918"/>
              </p:ext>
            </p:extLst>
          </p:nvPr>
        </p:nvGraphicFramePr>
        <p:xfrm>
          <a:off x="350520" y="2232430"/>
          <a:ext cx="9719072" cy="40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0776" name="WordArt 8"/>
          <p:cNvSpPr>
            <a:spLocks noChangeArrowheads="1" noChangeShapeType="1" noTextEdit="1"/>
          </p:cNvSpPr>
          <p:nvPr/>
        </p:nvSpPr>
        <p:spPr bwMode="auto">
          <a:xfrm>
            <a:off x="7431286" y="6121601"/>
            <a:ext cx="2598539" cy="549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R. Croissant, H. Schwartz, P. Ayers</a:t>
            </a:r>
          </a:p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Colorado State University</a:t>
            </a:r>
          </a:p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Pinto 'Olathe', furrow </a:t>
            </a:r>
            <a:r>
              <a:rPr lang="en-US" sz="1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irrigated 1987-89</a:t>
            </a:r>
            <a:endParaRPr lang="en-US" sz="1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1649" y="1996815"/>
            <a:ext cx="8039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lb / A 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AutoShape 6" descr="582-59"/>
          <p:cNvSpPr>
            <a:spLocks noChangeArrowheads="1"/>
          </p:cNvSpPr>
          <p:nvPr/>
        </p:nvSpPr>
        <p:spPr bwMode="auto">
          <a:xfrm>
            <a:off x="6626869" y="71375"/>
            <a:ext cx="3514725" cy="2198225"/>
          </a:xfrm>
          <a:prstGeom prst="roundRect">
            <a:avLst>
              <a:gd name="adj" fmla="val 16667"/>
            </a:avLst>
          </a:prstGeom>
          <a:blipFill dpi="0" rotWithShape="1">
            <a:blip r:embed="rId3" cstate="screen"/>
            <a:srcRect/>
            <a:stretch>
              <a:fillRect/>
            </a:stretch>
          </a:blip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69094" y="5726575"/>
            <a:ext cx="30861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525886" y="2438400"/>
            <a:ext cx="12448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+ 29 %</a:t>
            </a:r>
          </a:p>
          <a:p>
            <a:pPr algn="ctr"/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$150 / A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3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2"/>
          <p:cNvGrpSpPr>
            <a:grpSpLocks/>
          </p:cNvGrpSpPr>
          <p:nvPr/>
        </p:nvGrpSpPr>
        <p:grpSpPr bwMode="auto">
          <a:xfrm>
            <a:off x="1028701" y="566739"/>
            <a:ext cx="4931569" cy="1102519"/>
            <a:chOff x="838200" y="756237"/>
            <a:chExt cx="3287336" cy="1476762"/>
          </a:xfrm>
        </p:grpSpPr>
        <p:pic>
          <p:nvPicPr>
            <p:cNvPr id="2060" name="Picture 2" descr="pythium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761999"/>
              <a:ext cx="2058756" cy="147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882666" y="756237"/>
              <a:ext cx="1242870" cy="14703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051" name="Group 13"/>
          <p:cNvGrpSpPr>
            <a:grpSpLocks/>
          </p:cNvGrpSpPr>
          <p:nvPr/>
        </p:nvGrpSpPr>
        <p:grpSpPr bwMode="auto">
          <a:xfrm>
            <a:off x="1114425" y="1771651"/>
            <a:ext cx="4898232" cy="1097756"/>
            <a:chOff x="860425" y="2361971"/>
            <a:chExt cx="3265111" cy="1487691"/>
          </a:xfrm>
        </p:grpSpPr>
        <p:pic>
          <p:nvPicPr>
            <p:cNvPr id="2058" name="Picture 3" descr="rhizoctonia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25" y="2362200"/>
              <a:ext cx="2048256" cy="148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2882667" y="2361971"/>
              <a:ext cx="1242869" cy="14876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052" name="Group 14"/>
          <p:cNvGrpSpPr>
            <a:grpSpLocks/>
          </p:cNvGrpSpPr>
          <p:nvPr/>
        </p:nvGrpSpPr>
        <p:grpSpPr bwMode="auto">
          <a:xfrm>
            <a:off x="1114425" y="2997994"/>
            <a:ext cx="4950620" cy="1100138"/>
            <a:chOff x="838199" y="3997656"/>
            <a:chExt cx="3300985" cy="1465884"/>
          </a:xfrm>
        </p:grpSpPr>
        <p:pic>
          <p:nvPicPr>
            <p:cNvPr id="2056" name="Picture 4" descr="fusarium root rot-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199" y="4000500"/>
              <a:ext cx="2112181" cy="146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895956" y="3997656"/>
              <a:ext cx="1243228" cy="146271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1028701" y="4235054"/>
            <a:ext cx="4950620" cy="1097756"/>
            <a:chOff x="838200" y="5646736"/>
            <a:chExt cx="3300984" cy="1463064"/>
          </a:xfrm>
        </p:grpSpPr>
        <p:pic>
          <p:nvPicPr>
            <p:cNvPr id="2054" name="Picture 5" descr="fusarium wilt-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5646736"/>
              <a:ext cx="2067935" cy="146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895956" y="5646736"/>
              <a:ext cx="1243228" cy="14630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6279354" y="2316964"/>
            <a:ext cx="28777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Rhizoctonia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18443" y="1132489"/>
            <a:ext cx="21114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Pythium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19337" y="3559314"/>
            <a:ext cx="3262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Fusarium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RR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39088" y="4778514"/>
            <a:ext cx="34858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Fusarium</a:t>
            </a:r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Wilt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68159" y="-76200"/>
            <a:ext cx="64443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Soil-Borne Diseases of Bean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441508"/>
      </p:ext>
    </p:extLst>
  </p:cSld>
  <p:clrMapOvr>
    <a:masterClrMapping/>
  </p:clrMapOvr>
</p:sld>
</file>

<file path=ppt/theme/theme1.xml><?xml version="1.0" encoding="utf-8"?>
<a:theme xmlns:a="http://schemas.openxmlformats.org/drawingml/2006/main" name="Topo">
  <a:themeElements>
    <a:clrScheme name="Topo 1">
      <a:dk1>
        <a:srgbClr val="000000"/>
      </a:dk1>
      <a:lt1>
        <a:srgbClr val="EAEAEA"/>
      </a:lt1>
      <a:dk2>
        <a:srgbClr val="3A585A"/>
      </a:dk2>
      <a:lt2>
        <a:srgbClr val="FFFFCC"/>
      </a:lt2>
      <a:accent1>
        <a:srgbClr val="499EAF"/>
      </a:accent1>
      <a:accent2>
        <a:srgbClr val="376D6C"/>
      </a:accent2>
      <a:accent3>
        <a:srgbClr val="AEB4B5"/>
      </a:accent3>
      <a:accent4>
        <a:srgbClr val="C8C8C8"/>
      </a:accent4>
      <a:accent5>
        <a:srgbClr val="B1CCD4"/>
      </a:accent5>
      <a:accent6>
        <a:srgbClr val="316261"/>
      </a:accent6>
      <a:hlink>
        <a:srgbClr val="CCFFCC"/>
      </a:hlink>
      <a:folHlink>
        <a:srgbClr val="CC9900"/>
      </a:folHlink>
    </a:clrScheme>
    <a:fontScheme name="Top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opo 1">
        <a:dk1>
          <a:srgbClr val="000000"/>
        </a:dk1>
        <a:lt1>
          <a:srgbClr val="EAEAEA"/>
        </a:lt1>
        <a:dk2>
          <a:srgbClr val="3A585A"/>
        </a:dk2>
        <a:lt2>
          <a:srgbClr val="FFFFCC"/>
        </a:lt2>
        <a:accent1>
          <a:srgbClr val="499EAF"/>
        </a:accent1>
        <a:accent2>
          <a:srgbClr val="376D6C"/>
        </a:accent2>
        <a:accent3>
          <a:srgbClr val="AEB4B5"/>
        </a:accent3>
        <a:accent4>
          <a:srgbClr val="C8C8C8"/>
        </a:accent4>
        <a:accent5>
          <a:srgbClr val="B1CCD4"/>
        </a:accent5>
        <a:accent6>
          <a:srgbClr val="316261"/>
        </a:accent6>
        <a:hlink>
          <a:srgbClr val="CC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o 2">
        <a:dk1>
          <a:srgbClr val="00172E"/>
        </a:dk1>
        <a:lt1>
          <a:srgbClr val="FFFFFF"/>
        </a:lt1>
        <a:dk2>
          <a:srgbClr val="003366"/>
        </a:dk2>
        <a:lt2>
          <a:srgbClr val="B2B2B2"/>
        </a:lt2>
        <a:accent1>
          <a:srgbClr val="91C6D1"/>
        </a:accent1>
        <a:accent2>
          <a:srgbClr val="D6E9EE"/>
        </a:accent2>
        <a:accent3>
          <a:srgbClr val="FFFFFF"/>
        </a:accent3>
        <a:accent4>
          <a:srgbClr val="001226"/>
        </a:accent4>
        <a:accent5>
          <a:srgbClr val="C7DFE5"/>
        </a:accent5>
        <a:accent6>
          <a:srgbClr val="C2D3D8"/>
        </a:accent6>
        <a:hlink>
          <a:srgbClr val="666699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3">
        <a:dk1>
          <a:srgbClr val="000000"/>
        </a:dk1>
        <a:lt1>
          <a:srgbClr val="FFFFFF"/>
        </a:lt1>
        <a:dk2>
          <a:srgbClr val="333333"/>
        </a:dk2>
        <a:lt2>
          <a:srgbClr val="FFFFFF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o 4">
        <a:dk1>
          <a:srgbClr val="333333"/>
        </a:dk1>
        <a:lt1>
          <a:srgbClr val="C0D7D8"/>
        </a:lt1>
        <a:dk2>
          <a:srgbClr val="223C3E"/>
        </a:dk2>
        <a:lt2>
          <a:srgbClr val="809EA2"/>
        </a:lt2>
        <a:accent1>
          <a:srgbClr val="FFFFCC"/>
        </a:accent1>
        <a:accent2>
          <a:srgbClr val="E3ECED"/>
        </a:accent2>
        <a:accent3>
          <a:srgbClr val="DCE8E9"/>
        </a:accent3>
        <a:accent4>
          <a:srgbClr val="2A2A2A"/>
        </a:accent4>
        <a:accent5>
          <a:srgbClr val="FFFFE2"/>
        </a:accent5>
        <a:accent6>
          <a:srgbClr val="CED6D7"/>
        </a:accent6>
        <a:hlink>
          <a:srgbClr val="660066"/>
        </a:hlink>
        <a:folHlink>
          <a:srgbClr val="A98F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Designs\Sakura.pot</Template>
  <TotalTime>1571</TotalTime>
  <Words>256</Words>
  <Application>Microsoft Office PowerPoint</Application>
  <PresentationFormat>35mm Slides</PresentationFormat>
  <Paragraphs>88</Paragraphs>
  <Slides>15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Topo</vt:lpstr>
      <vt:lpstr>Image</vt:lpstr>
      <vt:lpstr>BEAN PRODUCTION – Crop Health</vt:lpstr>
      <vt:lpstr>PowerPoint Presentation</vt:lpstr>
      <vt:lpstr>PowerPoint Presentation</vt:lpstr>
      <vt:lpstr>PowerPoint Presentation</vt:lpstr>
      <vt:lpstr>PowerPoint Presentation</vt:lpstr>
      <vt:lpstr>BEAN ROOT HEALTH  Diagnostics – Abiotic Stress</vt:lpstr>
      <vt:lpstr>PowerPoint Presentation</vt:lpstr>
      <vt:lpstr>  BEAN ROOT HEALTH  </vt:lpstr>
      <vt:lpstr>PowerPoint Presentation</vt:lpstr>
      <vt:lpstr>I P M  Strategy –  Root Rots</vt:lpstr>
      <vt:lpstr>PowerPoint Presentation</vt:lpstr>
      <vt:lpstr>Glyphosate drift Poses a High Risk to sensitive crops grown near Roundup-treated fields</vt:lpstr>
      <vt:lpstr>Dry Bean Damage – delayed maturity</vt:lpstr>
      <vt:lpstr>Dry Bean Damage – pod &amp; seed responses</vt:lpstr>
      <vt:lpstr>PowerPoint Presentation</vt:lpstr>
    </vt:vector>
  </TitlesOfParts>
  <Company>BASPM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Plains – Potato &amp; Sugar Beet IPM</dc:title>
  <dc:creator>Schwartz</dc:creator>
  <cp:lastModifiedBy>culebra2</cp:lastModifiedBy>
  <cp:revision>166</cp:revision>
  <cp:lastPrinted>2013-11-08T22:02:54Z</cp:lastPrinted>
  <dcterms:created xsi:type="dcterms:W3CDTF">2001-02-23T19:46:33Z</dcterms:created>
  <dcterms:modified xsi:type="dcterms:W3CDTF">2014-02-18T14:12:52Z</dcterms:modified>
</cp:coreProperties>
</file>